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ea4120212254965" /><Relationship Type="http://schemas.openxmlformats.org/officeDocument/2006/relationships/extended-properties" Target="/docProps/app.xml" Id="R27ccb4df2eae4027" /><Relationship Type="http://schemas.openxmlformats.org/officeDocument/2006/relationships/officeDocument" Target="/ppt/presentation.xml" Id="R2fcbefa34bff433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4f8cf952424486"/>
  </p:sldMasterIdLst>
  <p:notesMasterIdLst>
    <p:notesMasterId xmlns:r="http://schemas.openxmlformats.org/officeDocument/2006/relationships" r:id="Rfd58a986c4ab4ae7"/>
  </p:notesMasterIdLst>
  <p:sldIdLst>
    <p:sldId xmlns:r="http://schemas.openxmlformats.org/officeDocument/2006/relationships" id="256" r:id="R057cfce32f9f4fd6"/>
    <p:sldId xmlns:r="http://schemas.openxmlformats.org/officeDocument/2006/relationships" id="257" r:id="Rde65d49e196b46ff"/>
    <p:sldId xmlns:r="http://schemas.openxmlformats.org/officeDocument/2006/relationships" id="258" r:id="R80a42138b99643c1"/>
    <p:sldId xmlns:r="http://schemas.openxmlformats.org/officeDocument/2006/relationships" id="259" r:id="R4218ea25170e4cf5"/>
    <p:sldId xmlns:r="http://schemas.openxmlformats.org/officeDocument/2006/relationships" id="260" r:id="Rbdc2f2a10c2d4e14"/>
    <p:sldId xmlns:r="http://schemas.openxmlformats.org/officeDocument/2006/relationships" id="261" r:id="R11a8bfaa16bf4c62"/>
    <p:sldId xmlns:r="http://schemas.openxmlformats.org/officeDocument/2006/relationships" id="262" r:id="R37643a8ce98e4099"/>
    <p:sldId xmlns:r="http://schemas.openxmlformats.org/officeDocument/2006/relationships" id="263" r:id="Rebaecea3c7c14755"/>
    <p:sldId xmlns:r="http://schemas.openxmlformats.org/officeDocument/2006/relationships" id="264" r:id="Rad03944b6e184c34"/>
    <p:sldId xmlns:r="http://schemas.openxmlformats.org/officeDocument/2006/relationships" id="265" r:id="R94302bc4d73246e6"/>
    <p:sldId xmlns:r="http://schemas.openxmlformats.org/officeDocument/2006/relationships" id="266" r:id="Rbc93aa3438d54282"/>
    <p:sldId xmlns:r="http://schemas.openxmlformats.org/officeDocument/2006/relationships" id="267" r:id="R6d717264fb8f4e2f"/>
    <p:sldId xmlns:r="http://schemas.openxmlformats.org/officeDocument/2006/relationships" id="268" r:id="Ref5b2e85c9734c16"/>
    <p:sldId xmlns:r="http://schemas.openxmlformats.org/officeDocument/2006/relationships" id="269" r:id="R14798cb79360456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f184f8a961643d6" /><Relationship Type="http://schemas.openxmlformats.org/officeDocument/2006/relationships/slideMaster" Target="/ppt/slideMasters/slideMaster1.xml" Id="Rf74f8cf952424486" /><Relationship Type="http://schemas.openxmlformats.org/officeDocument/2006/relationships/notesMaster" Target="/ppt/notesMasters/notesMaster1.xml" Id="Rfd58a986c4ab4ae7" /><Relationship Type="http://schemas.openxmlformats.org/officeDocument/2006/relationships/presProps" Target="/ppt/presProps.xml" Id="R82e6b5862ab44ca7" /><Relationship Type="http://schemas.openxmlformats.org/officeDocument/2006/relationships/tableStyles" Target="/ppt/tableStyles.xml" Id="Rf883f08253fb4689" /><Relationship Type="http://schemas.openxmlformats.org/officeDocument/2006/relationships/slide" Target="/ppt/slides/slide1.xml" Id="R057cfce32f9f4fd6" /><Relationship Type="http://schemas.openxmlformats.org/officeDocument/2006/relationships/slide" Target="/ppt/slides/slide2.xml" Id="Rde65d49e196b46ff" /><Relationship Type="http://schemas.openxmlformats.org/officeDocument/2006/relationships/slide" Target="/ppt/slides/slide3.xml" Id="R80a42138b99643c1" /><Relationship Type="http://schemas.openxmlformats.org/officeDocument/2006/relationships/slide" Target="/ppt/slides/slide4.xml" Id="R4218ea25170e4cf5" /><Relationship Type="http://schemas.openxmlformats.org/officeDocument/2006/relationships/slide" Target="/ppt/slides/slide5.xml" Id="Rbdc2f2a10c2d4e14" /><Relationship Type="http://schemas.openxmlformats.org/officeDocument/2006/relationships/slide" Target="/ppt/slides/slide6.xml" Id="R11a8bfaa16bf4c62" /><Relationship Type="http://schemas.openxmlformats.org/officeDocument/2006/relationships/slide" Target="/ppt/slides/slide7.xml" Id="R37643a8ce98e4099" /><Relationship Type="http://schemas.openxmlformats.org/officeDocument/2006/relationships/slide" Target="/ppt/slides/slide8.xml" Id="Rebaecea3c7c14755" /><Relationship Type="http://schemas.openxmlformats.org/officeDocument/2006/relationships/slide" Target="/ppt/slides/slide9.xml" Id="Rad03944b6e184c34" /><Relationship Type="http://schemas.openxmlformats.org/officeDocument/2006/relationships/slide" Target="/ppt/slides/slide10.xml" Id="R94302bc4d73246e6" /><Relationship Type="http://schemas.openxmlformats.org/officeDocument/2006/relationships/slide" Target="/ppt/slides/slide11.xml" Id="Rbc93aa3438d54282" /><Relationship Type="http://schemas.openxmlformats.org/officeDocument/2006/relationships/slide" Target="/ppt/slides/slide12.xml" Id="R6d717264fb8f4e2f" /><Relationship Type="http://schemas.openxmlformats.org/officeDocument/2006/relationships/slide" Target="/ppt/slides/slide13.xml" Id="Ref5b2e85c9734c16" /><Relationship Type="http://schemas.openxmlformats.org/officeDocument/2006/relationships/slide" Target="/ppt/slides/slide14.xml" Id="R14798cb79360456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1b52f3ce6e6484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b3f6b0d2c24952" /><Relationship Type="http://schemas.openxmlformats.org/officeDocument/2006/relationships/notesMaster" Target="/ppt/notesMasters/notesMaster1.xml" Id="R374e934054854c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2ac9c79f6334ffc" /><Relationship Type="http://schemas.openxmlformats.org/officeDocument/2006/relationships/notesMaster" Target="/ppt/notesMasters/notesMaster1.xml" Id="R32902619fa024b4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04f5636af894dbf" /><Relationship Type="http://schemas.openxmlformats.org/officeDocument/2006/relationships/notesMaster" Target="/ppt/notesMasters/notesMaster1.xml" Id="R292d0d256cfb485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a8dc47b43e349be" /><Relationship Type="http://schemas.openxmlformats.org/officeDocument/2006/relationships/notesMaster" Target="/ppt/notesMasters/notesMaster1.xml" Id="Rcaad00ca9e35471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1a3c08a75c24d92" /><Relationship Type="http://schemas.openxmlformats.org/officeDocument/2006/relationships/notesMaster" Target="/ppt/notesMasters/notesMaster1.xml" Id="R4d3647820401482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92073512d77475f" /><Relationship Type="http://schemas.openxmlformats.org/officeDocument/2006/relationships/notesMaster" Target="/ppt/notesMasters/notesMaster1.xml" Id="R6da39f01518f47c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8767a584a9411b" /><Relationship Type="http://schemas.openxmlformats.org/officeDocument/2006/relationships/notesMaster" Target="/ppt/notesMasters/notesMaster1.xml" Id="R8b06dcbccd37404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2443e3cc2334caf" /><Relationship Type="http://schemas.openxmlformats.org/officeDocument/2006/relationships/notesMaster" Target="/ppt/notesMasters/notesMaster1.xml" Id="Rdcf1482b200f404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8d89beb8e464ae6" /><Relationship Type="http://schemas.openxmlformats.org/officeDocument/2006/relationships/notesMaster" Target="/ppt/notesMasters/notesMaster1.xml" Id="Ree6cd0704a4d4b8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457f945d54a4388" /><Relationship Type="http://schemas.openxmlformats.org/officeDocument/2006/relationships/notesMaster" Target="/ppt/notesMasters/notesMaster1.xml" Id="R82688bb5a3c749e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cb513c3e2e74acf" /><Relationship Type="http://schemas.openxmlformats.org/officeDocument/2006/relationships/notesMaster" Target="/ppt/notesMasters/notesMaster1.xml" Id="Rc8071ca2ce78447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8bb7aa650884a4e" /><Relationship Type="http://schemas.openxmlformats.org/officeDocument/2006/relationships/notesMaster" Target="/ppt/notesMasters/notesMaster1.xml" Id="Rbffc9565ec5e41b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0af20d85b7f4610" /><Relationship Type="http://schemas.openxmlformats.org/officeDocument/2006/relationships/notesMaster" Target="/ppt/notesMasters/notesMaster1.xml" Id="R8051203e147740d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dc9a5abfbd04b14" /><Relationship Type="http://schemas.openxmlformats.org/officeDocument/2006/relationships/notesMaster" Target="/ppt/notesMasters/notesMaster1.xml" Id="Rae9f8799ca884b2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ccc255b7d8448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547db02171499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8a4909aeee450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40dff72f6b432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4d595dc8da46d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072a2c5ece4e2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138D33A-0D62-4F17-8A9B-EBD5582327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5AB3B91-334E-49A2-A6F7-23378B57B1D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B4E651D-598C-46FA-8DC2-9CFD7DE037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1275784-FE60-436F-A00F-267D4EF886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6F5BDEC-D259-4402-A5FB-BA78FB821B3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8628B33-484B-4B27-BBDE-E8C791D8C7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BBEBC62-B43F-40A6-9494-B1A738C989B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D590015-4A51-43AA-966A-4FB7E4CBFC0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896F7AF-FF97-4A9E-85C7-A950499C06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D5098C6-1E2F-4E1D-89C1-90A1E14B5A8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2bf2f6be4f49e1" /><Relationship Type="http://schemas.openxmlformats.org/officeDocument/2006/relationships/slideLayout" Target="/ppt/slideLayouts/slideLayout1.xml" Id="Rf5c49e4062a04ef2" /><Relationship Type="http://schemas.openxmlformats.org/officeDocument/2006/relationships/slideLayout" Target="/ppt/slideLayouts/slideLayout2.xml" Id="R37860acc6970403d" /><Relationship Type="http://schemas.openxmlformats.org/officeDocument/2006/relationships/slideLayout" Target="/ppt/slideLayouts/slideLayout3.xml" Id="Rf706528afbfe4de5" /><Relationship Type="http://schemas.openxmlformats.org/officeDocument/2006/relationships/slideLayout" Target="/ppt/slideLayouts/slideLayout4.xml" Id="Rbdfdbe8727444462" /><Relationship Type="http://schemas.openxmlformats.org/officeDocument/2006/relationships/slideLayout" Target="/ppt/slideLayouts/slideLayout5.xml" Id="Rdc1c1c479b7945db" /><Relationship Type="http://schemas.openxmlformats.org/officeDocument/2006/relationships/slideLayout" Target="/ppt/slideLayouts/slideLayout6.xml" Id="R0f5443195d754d4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5c49e4062a04ef2"/>
    <p:sldLayoutId xmlns:r="http://schemas.openxmlformats.org/officeDocument/2006/relationships" id="2147483650" r:id="R37860acc6970403d"/>
    <p:sldLayoutId xmlns:r="http://schemas.openxmlformats.org/officeDocument/2006/relationships" id="2147483651" r:id="Rf706528afbfe4de5"/>
    <p:sldLayoutId xmlns:r="http://schemas.openxmlformats.org/officeDocument/2006/relationships" id="2147483652" r:id="Rbdfdbe8727444462"/>
    <p:sldLayoutId xmlns:r="http://schemas.openxmlformats.org/officeDocument/2006/relationships" id="2147483653" r:id="Rdc1c1c479b7945db"/>
    <p:sldLayoutId xmlns:r="http://schemas.openxmlformats.org/officeDocument/2006/relationships" id="2147483654" r:id="R0f5443195d754d4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37ba141a5948e2" /><Relationship Type="http://schemas.openxmlformats.org/officeDocument/2006/relationships/image" Target="/ppt/media/image.png" Id="Rd2f7afce0cae45ea" /><Relationship Type="http://schemas.openxmlformats.org/officeDocument/2006/relationships/notesSlide" Target="/ppt/notesSlides/notesSlide1.xml" Id="R2bc58b55d58147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0c05b66dcf41ed" /><Relationship Type="http://schemas.openxmlformats.org/officeDocument/2006/relationships/notesSlide" Target="/ppt/notesSlides/notesSlide2.xml" Id="R3b67e68c2b1045c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c8a7a0cd684113" /><Relationship Type="http://schemas.openxmlformats.org/officeDocument/2006/relationships/notesSlide" Target="/ppt/notesSlides/notesSlide3.xml" Id="R129545820c2a43c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f7d9c97553440a" /><Relationship Type="http://schemas.openxmlformats.org/officeDocument/2006/relationships/image" Target="/ppt/media/image.bin" Id="R485126e0d3054ee6" /><Relationship Type="http://schemas.openxmlformats.org/officeDocument/2006/relationships/image" Target="/ppt/media/image2.bin" Id="R3933929aadd948c4" /><Relationship Type="http://schemas.openxmlformats.org/officeDocument/2006/relationships/image" Target="/ppt/media/image3.bin" Id="R1cb1f12ea1224eb6" /><Relationship Type="http://schemas.openxmlformats.org/officeDocument/2006/relationships/notesSlide" Target="/ppt/notesSlides/notesSlide4.xml" Id="R21cb5d741b6044a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4f7e19880646c8" /><Relationship Type="http://schemas.openxmlformats.org/officeDocument/2006/relationships/notesSlide" Target="/ppt/notesSlides/notesSlide5.xml" Id="R81c5a822b9634a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8194dff96d4529" /><Relationship Type="http://schemas.openxmlformats.org/officeDocument/2006/relationships/notesSlide" Target="/ppt/notesSlides/notesSlide6.xml" Id="R9a9f1967bb4a427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f734e15a9d4461" /><Relationship Type="http://schemas.openxmlformats.org/officeDocument/2006/relationships/notesSlide" Target="/ppt/notesSlides/notesSlide7.xml" Id="R68be541808b1463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6e5bc3a90b4649" /><Relationship Type="http://schemas.openxmlformats.org/officeDocument/2006/relationships/notesSlide" Target="/ppt/notesSlides/notesSlide8.xml" Id="Rcfd3b992cf6c4e7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9b92ffad704531" /><Relationship Type="http://schemas.openxmlformats.org/officeDocument/2006/relationships/notesSlide" Target="/ppt/notesSlides/notesSlide9.xml" Id="R55043ed39dc940f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5707a609b440ee" /><Relationship Type="http://schemas.openxmlformats.org/officeDocument/2006/relationships/notesSlide" Target="/ppt/notesSlides/notesSlide10.xml" Id="R4473a35d441c4ec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5246fdcdcc409c" /><Relationship Type="http://schemas.openxmlformats.org/officeDocument/2006/relationships/notesSlide" Target="/ppt/notesSlides/notesSlide11.xml" Id="R0e8398f4a36945d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5c0853aac945ab" /><Relationship Type="http://schemas.openxmlformats.org/officeDocument/2006/relationships/notesSlide" Target="/ppt/notesSlides/notesSlide12.xml" Id="R627b6be0530c459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dbc1209ad34d27" /><Relationship Type="http://schemas.openxmlformats.org/officeDocument/2006/relationships/notesSlide" Target="/ppt/notesSlides/notesSlide13.xml" Id="R43f9e9c3b4f245f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4a04bce8dd44eb" /><Relationship Type="http://schemas.openxmlformats.org/officeDocument/2006/relationships/image" Target="/ppt/media/image2.png" Id="R7cb7c2a400e24f6c" /><Relationship Type="http://schemas.openxmlformats.org/officeDocument/2006/relationships/image" Target="/ppt/media/image3.png" Id="R92625aadf6c74c08" /><Relationship Type="http://schemas.openxmlformats.org/officeDocument/2006/relationships/notesSlide" Target="/ppt/notesSlides/notesSlide14.xml" Id="Ra446be86228443b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D02B4F-9445-46EF-84CE-B671736C7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ШЕСТЬ ФОРМАТОВ ДЛЯ СЕМЕЙНОГО БИЗНЕСА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1F7454-FE19-4FCD-B9E8-9DF1A367E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Первый клуб</a:t>
            </a:r>
          </a:p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Игровой центр 100 м²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36669B-FC65-4595-A840-64A031FF1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524A7E-8191-4C46-9F02-B29976003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4759DF-D0CE-4D08-81BD-634FDB851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581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Оборудование, зонирование,</a:t>
            </a:r>
          </a:p>
          <a:p xmlns:a="http://schemas.openxmlformats.org/drawingml/2006/main">
            <a: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финансовая модель и запуск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F08A5C-F506-4AF2-AE23-5A2F67C94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99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Оборудование RR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1BA2C9-866E-4A99-A5A0-CDB4E77CE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495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1,19 млн 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296E52-AF01-46A0-9EBA-74CC9A503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Полный стартовый бюджет 6,87 млн ₽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1AA79F-E302-483B-B53A-C9A3ED238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5715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Целевой срок 18 мес.</a:t>
            </a:r>
          </a:p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при требуемом спросе 1 335 входов/мес.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93BC8A-5CDF-4907-855E-63A69C3553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f7afce0cae45ea"/>
          <a:stretch xmlns:a="http://schemas.openxmlformats.org/drawingml/2006/main"/>
        </p:blipFill>
        <p:spPr>
          <a:xfrm xmlns:a="http://schemas.openxmlformats.org/drawingml/2006/main">
            <a:off x="7215188" y="1809750"/>
            <a:ext cx="4238625" cy="42386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006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1D71896-2412-48D9-B70B-63B044458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4B97B1-CEF7-44EE-813A-C1B19A7B4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Планировка и игровые маршруты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DF01ED-FD78-4B34-A74C-8A35C1982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D855F2-7A7C-42FA-AB19-143931F5B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B2BBBF-BEBA-4EE4-AA4C-B8F94D7B2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857375"/>
            <a:ext cx="4191000" cy="419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38516A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D77EEA-45CC-4A73-AABB-17688432E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857375"/>
            <a:ext cx="1781175" cy="213741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A32D2B-A2BD-4A47-973F-E850EF30B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94785"/>
            <a:ext cx="1781175" cy="1005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EF5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1E2A3D-3295-48C1-B4B8-C9FE6C906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000625"/>
            <a:ext cx="1781175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0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15EFDE-EEAE-46DE-A51F-988DD541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524500"/>
            <a:ext cx="1781175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4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AC3A11-589C-4E92-8123-32D23AC66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1857375"/>
            <a:ext cx="1781175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59DE66-08F9-48A9-B394-FA8A965A1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3114675"/>
            <a:ext cx="1781175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1BF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CD0253-0E74-4CD3-8CA3-41D02BF71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4371975"/>
            <a:ext cx="1781175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8E9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B7C7B3-3AB3-4CBA-B1B6-99811DF1C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5210175"/>
            <a:ext cx="1781175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A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8442D7-BE19-4E9D-A995-9B9A5466A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1899285"/>
            <a:ext cx="1236345" cy="12363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E0279B-1BE6-4AC1-B240-F69C31B09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6883" y="2450783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M1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FECD2A-1FF3-4C51-9CA1-4AB0EF354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4036695"/>
            <a:ext cx="75438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36321C-7525-46F4-B20B-BD5300B68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438912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N3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D2613C-C901-493E-BDE8-632DFA9EB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4540" y="4036695"/>
            <a:ext cx="502920" cy="754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EF5160-BEF8-4FCB-A023-2FE4D6CD3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34721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N2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CB4150-103C-4315-85D9-B83CF32B1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7460" y="4036695"/>
            <a:ext cx="4191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96D60E-BE23-4C51-929E-1AC687ADD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560" y="428434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N1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5BBD17-4AE7-47EA-99D2-D066536D8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3135630"/>
            <a:ext cx="754380" cy="754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C19936-03A5-4751-8D73-19C4D7D33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344614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B1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D0D92FC-733E-45D8-BF97-99A8E5619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9985" y="1899285"/>
            <a:ext cx="54483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E03E13-EB9F-472E-9698-9B491B5DF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14693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A6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7C24A35-6A16-4FF2-9D46-15B2AA63D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4815" y="1899285"/>
            <a:ext cx="10477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551C769-818A-42C0-9EE5-3C77C7141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7240" y="214693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W1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F0C382D-AE5F-4462-8F53-3101D31E8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66725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Помещение 10 × 10 м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Чистая высота от 3.4 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Общие проходы 15,0 м²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Зоны 85,0 м²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Итого 100 м²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E6F208A-3FE5-4EC6-B7B7-AB3BE6B46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953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Колонны, двери, перекрытия и инженерия</a:t>
            </a:r>
          </a:p>
          <a:p xmlns:a="http://schemas.openxmlformats.org/drawingml/2006/main">
            <a: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проверяются по реальному объекту.</a:t>
            </a:r>
          </a:p>
        </p:txBody>
      </p:sp>
    </p:spTree>
    <p:extLst>
      <p:ext uri="{BB962C8B-B14F-4D97-AF65-F5344CB8AC3E}">
        <p14:creationId xmlns:p14="http://schemas.microsoft.com/office/powerpoint/2010/main" val="4471059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8B9633-78BC-4E9C-A6D7-D0A7AC584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FFAB9E-7714-4A1A-97C4-B5CB449E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Родители остаются с комфортом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9B99BC-1105-4C9E-8062-5897E0877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924CA7-F5A6-4229-92E1-E646DEC4C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E693D5-8D73-4D30-B565-B0262AFF4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4762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Мест кафе: 8</a:t>
            </a:r>
          </a:p>
          <a:p xmlns:a="http://schemas.openxmlformats.org/drawingml/2006/main">
            <a: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Рабочих мест: 2</a:t>
            </a:r>
          </a:p>
          <a:p xmlns:a="http://schemas.openxmlformats.org/drawingml/2006/main">
            <a: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4 розеточных точек</a:t>
            </a:r>
          </a:p>
          <a:p xmlns:a="http://schemas.openxmlformats.org/drawingml/2006/main">
            <a: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Wi-Fi и шахматы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71A970-A349-4CAC-BF88-9E366AEAF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47875"/>
            <a:ext cx="485775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Тихая посадка рядом с игровым маршрутом.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Акустическое отделение от сцены,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свободные проходы и доступный санузел.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Рабочие места не заменяют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присмотр операторов.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F34A52-EEE2-4D2F-BED9-B1E032167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763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90-минутные сеансы. Праздник и мини-сцена используют одну комнату по расписанию.</a:t>
            </a:r>
          </a:p>
        </p:txBody>
      </p:sp>
    </p:spTree>
    <p:extLst>
      <p:ext uri="{BB962C8B-B14F-4D97-AF65-F5344CB8AC3E}">
        <p14:creationId xmlns:p14="http://schemas.microsoft.com/office/powerpoint/2010/main" val="3683143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EDB37C-3C1B-49D1-B146-13FD57AF5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5F7756-43E3-4F0C-8EBA-70092C99B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Яркая аркада — 4 автомата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998A7E-D6E4-4162-9BD3-522027639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845687-836D-467F-AB03-53F6768B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57FBD4-ABFC-47D2-9C05-F3762C0E20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5126e0d3054ee6"/>
          <a:stretch xmlns:a="http://schemas.openxmlformats.org/drawingml/2006/main"/>
        </p:blipFill>
        <p:spPr>
          <a:xfrm xmlns:a="http://schemas.openxmlformats.org/drawingml/2006/main">
            <a:off x="895350" y="1952625"/>
            <a:ext cx="2857500" cy="28575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D169D4-5F7B-4EBE-B14A-33B529445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342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«Миссис Хэппи»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A11984-612C-4AF2-A422-E7CDDE7733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33929aadd948c4"/>
          <a:stretch xmlns:a="http://schemas.openxmlformats.org/drawingml/2006/main"/>
        </p:blipFill>
        <p:spPr>
          <a:xfrm xmlns:a="http://schemas.openxmlformats.org/drawingml/2006/main">
            <a:off x="4610100" y="1952625"/>
            <a:ext cx="2857500" cy="28575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BE9905-64AA-43B4-8730-C39B646D1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953000"/>
            <a:ext cx="342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Детский автомат с видеоигрой 20 в 1 «Робот»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B80404-40B2-4E4A-BC62-125E1880F6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b1f12ea1224eb6"/>
          <a:stretch xmlns:a="http://schemas.openxmlformats.org/drawingml/2006/main"/>
        </p:blipFill>
        <p:spPr>
          <a:xfrm xmlns:a="http://schemas.openxmlformats.org/drawingml/2006/main">
            <a:off x="8324850" y="1952625"/>
            <a:ext cx="2857500" cy="28575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DF1682-4F6C-4FD4-859F-47DDCF223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53000"/>
            <a:ext cx="342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Детский силомер боксер «Rocky Boxer» Junior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DF1486-6C7C-40EB-B7C1-B2B5F41CE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Реальные каталожные изображения. Все модели и варианты — в спецификации и Excel.</a:t>
            </a:r>
          </a:p>
        </p:txBody>
      </p:sp>
    </p:spTree>
    <p:extLst>
      <p:ext uri="{BB962C8B-B14F-4D97-AF65-F5344CB8AC3E}">
        <p14:creationId xmlns:p14="http://schemas.microsoft.com/office/powerpoint/2010/main" val="15580962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1EAA24-2C79-4E30-8064-5556E9444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C70AE9-D53B-47C6-8025-885F9C851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Как зарабатывают зоны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A9EF98-71F7-4AC5-A3FB-58D3FCFC4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42682A-F5D7-4F10-A927-75DFB4796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24477A-E3A8-407F-AFAE-DBF3BB311E99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096000"/>
                <a:gridCol w="2857500"/>
                <a:gridCol w="2019300"/>
              </a:tblGrid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Зона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Платежи /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Доля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Входные билеты и свободная игра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0,87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60,6%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Технологические аттракционы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0,04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2,6%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Аркады и семейные игры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0,14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9,8%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Банкетные комнаты и ведущий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0,14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9,8%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Кафе и ожидание родителей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0,22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15,7%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Платные мастер-классы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0,02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1,5%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214BA8-5F72-4DFD-BBE3-FBE5CFBC0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Входы, праздничный пакет и еда учитываются отдельно — без повторной продажи в расчете.</a:t>
            </a:r>
          </a:p>
        </p:txBody>
      </p:sp>
    </p:spTree>
    <p:extLst>
      <p:ext uri="{BB962C8B-B14F-4D97-AF65-F5344CB8AC3E}">
        <p14:creationId xmlns:p14="http://schemas.microsoft.com/office/powerpoint/2010/main" val="7903720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507C67-E509-465C-BF69-F79729BC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650DE9-3788-4338-8C5E-209ED50D8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Полный бюджет открытия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9C9B4B-AFC0-45CC-8F33-1861D7F75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7642B5-AA79-476A-BB1C-6E0A7236F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FDC3F4-4C09-4775-9AB1-56DC6BB181B9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810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810500"/>
                <a:gridCol w="3162300"/>
              </a:tblGrid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Статья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Сумма,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Оборудование RR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1.19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Доставка и монтаж: резерв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0.09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Отделка и внешнее оснащение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3.18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Непредвиденные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0.45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Депозит, реклама и оборотный запас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1.96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ИТОГО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6.87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46FD01-BEEC-400C-A8FB-9E08CDCEB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Внешнее оснащение — отдельные поставщики и сметы. Кредит и покупка здания не включены.</a:t>
            </a:r>
          </a:p>
        </p:txBody>
      </p:sp>
    </p:spTree>
    <p:extLst>
      <p:ext uri="{BB962C8B-B14F-4D97-AF65-F5344CB8AC3E}">
        <p14:creationId xmlns:p14="http://schemas.microsoft.com/office/powerpoint/2010/main" val="7734875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2B660A-CFD3-4B95-894A-B8978F8E9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8D05C9-3A20-4CE9-9DE9-40C1BEEFB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Команда и ежедневная работа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113254-FDBE-4084-A5EF-6E6672D92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EC8E33-58CA-4C42-B728-D336CB1BD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B65841-2332-4669-9CAC-6253981D7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6,22 FTE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97C834-0B1E-40F9-B2BE-68363083D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Объем оплачиваемых ставок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6EDC50-1880-4694-8154-9955E0B85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542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0,39 млн ₽ / мес.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8D2959-B389-4591-AC98-A5F280A61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542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ФОТ gross + резерв взносов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15975F-555A-43C2-912F-273AF4395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На дежурстве постов: 2.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Управление, уборка, техника и события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 дополнительному графику.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Десять учебных дней, наставник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и допуск к каждому типу оборудования.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2CC7DF-D46B-456A-8E45-1590C4DC0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67375"/>
            <a:ext cx="1095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Зарплаты — бюджетные гипотезы для города 300 тыс. жителей; уточняются перед наймом.</a:t>
            </a:r>
          </a:p>
        </p:txBody>
      </p:sp>
    </p:spTree>
    <p:extLst>
      <p:ext uri="{BB962C8B-B14F-4D97-AF65-F5344CB8AC3E}">
        <p14:creationId xmlns:p14="http://schemas.microsoft.com/office/powerpoint/2010/main" val="5781310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B00247-1E00-4A17-9D81-F90C3E006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B85F5E-367E-4431-84DD-E98C66370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Какой спрос нужен для окупаемости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45F8EE-C417-41C1-90BD-3267D6EA8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D68092-B466-4214-B4CA-EED95D225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07ED82-2BCA-472A-B854-8D2C559D9BCF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762500"/>
                <a:gridCol w="2857500"/>
                <a:gridCol w="3352800"/>
              </a:tblGrid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Сценарий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Входов /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Срок возврата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Исходный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900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&gt;48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Спрос −30%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630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&gt;48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Спрос +25%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1 125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25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Целевой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1 335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18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67C4DE-D6E6-42EF-837D-7AD13FD57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Целевой спрос получен обратным расчетом.</a:t>
            </a:r>
          </a:p>
          <a:p xmlns:a="http://schemas.openxmlformats.org/drawingml/2006/main">
            <a: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Это требование к бизнесу, а не обещание продаж.</a:t>
            </a:r>
          </a:p>
        </p:txBody>
      </p:sp>
    </p:spTree>
    <p:extLst>
      <p:ext uri="{BB962C8B-B14F-4D97-AF65-F5344CB8AC3E}">
        <p14:creationId xmlns:p14="http://schemas.microsoft.com/office/powerpoint/2010/main" val="7892457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0A79F3-9054-44AE-9658-37A3CAA5E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11C3C5-19F5-4D86-96FF-462DF12FE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Электрика: резерв и проверка паспортов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1A92AC-695D-4C1F-8780-0A373483B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392904-35CC-448A-BF84-89FF201FE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0D36A2-6813-49AD-8365-2F5D777C6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429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12,3 кВт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BC8066-57B5-4F0E-9536-A87F51E6B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5429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Ориентир запроса с резервом 25%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96CA29-9975-4270-98D3-FB3A72D67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5429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Раздельные игровые, кухонные,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розеточные и аварийные цепи.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Сечения, защита и фазность —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только по рабочему проекту.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6A94E4-60E2-42A7-BE7F-DEFF0C767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47875"/>
            <a:ext cx="47625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Мощности без паспортов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показаны как резервы.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Energy Jump: проверить напряжение.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Триколор: расхождение 60/600 Вт.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Отопление и HVAC — по ТУ объекта.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FF843B-48C4-4CD7-B1FB-11A010F7D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Монтаж и испытания — квалифицированным подрядчиком, с исполнительной документацией.</a:t>
            </a:r>
          </a:p>
        </p:txBody>
      </p:sp>
    </p:spTree>
    <p:extLst>
      <p:ext uri="{BB962C8B-B14F-4D97-AF65-F5344CB8AC3E}">
        <p14:creationId xmlns:p14="http://schemas.microsoft.com/office/powerpoint/2010/main" val="93477950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C75CB7-50AD-420E-8972-A9BC3D96C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C97FCB-F133-4E5C-8F7F-C1656A567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Безопасность и эвакуация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92A2AE-53AE-4081-ADE8-51B124C71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49DA2D-CE53-4842-A6E3-3405F8F69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16E100-A8FA-435C-ADFE-F56188FD4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334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Выходы и проходы</a:t>
            </a:r>
          </a:p>
          <a:p xmlns:a="http://schemas.openxmlformats.org/drawingml/2006/main">
            <a: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не занимают играми</a:t>
            </a:r>
          </a:p>
          <a:p xmlns:a="http://schemas.openxmlformats.org/drawingml/2006/main">
            <a: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или очередью.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AAA0E3-600C-4B82-BA9D-906E7ECD6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857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Возраст и загрузка — по паспорту.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Ежедневный осмотр и журнал дефектов.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Неисправный прибор закрыт до приемки.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Ребенок передается сопровождающему.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Уборка и мойка шаров по регламенту.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B73476-F325-40BF-B386-C193F6E57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Схема эвакуации предварительная. Нужны проверка фактических путей, дверей,</a:t>
            </a:r>
          </a:p>
          <a:p xmlns:a="http://schemas.openxmlformats.org/drawingml/2006/main">
            <a: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вместимости и действий сотрудников; на стенд эта концепция не размещается.</a:t>
            </a:r>
          </a:p>
        </p:txBody>
      </p:sp>
    </p:spTree>
    <p:extLst>
      <p:ext uri="{BB962C8B-B14F-4D97-AF65-F5344CB8AC3E}">
        <p14:creationId xmlns:p14="http://schemas.microsoft.com/office/powerpoint/2010/main" val="7409058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5A234A-064D-4A11-9D28-4D827FEEB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1E9867-0D12-4C18-A5D9-C224D20BA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События дают повод вернуться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A1AF09-F680-4258-B064-CACA1D4F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1A4C02-39C8-44F7-B561-99D073742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9BB006-E163-4220-9928-2E16DA21EF3D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33500"/>
                <a:gridCol w="6191250"/>
                <a:gridCol w="3448050"/>
              </a:tblGrid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Неделя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Программа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Промо из месячного бюджета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Семейный квест + турнир навыка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1 400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Творческая мастерская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1 050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Семейная дискотека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1 400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Тематический день клуба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1 750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ED0396-0AA2-47D9-B885-F4A2FE8BB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953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Небольшие регулярные блоки + праздники по записи. Призы за навык и участие,</a:t>
            </a:r>
          </a:p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прозрачные правила, без денежных выигрышей. Даты проверяются тестом спроса.</a:t>
            </a:r>
          </a:p>
        </p:txBody>
      </p:sp>
    </p:spTree>
    <p:extLst>
      <p:ext uri="{BB962C8B-B14F-4D97-AF65-F5344CB8AC3E}">
        <p14:creationId xmlns:p14="http://schemas.microsoft.com/office/powerpoint/2010/main" val="105917370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34DBB9-B30D-497D-90E8-244ABC509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94791D-1263-42C2-895B-12105980F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Следующий шаг — адаптация к помещению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B88012-C86E-4925-8E00-354660428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3E9B8E-21AF-40B5-AFED-AAF6248AD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A08DD0-5162-4071-9CF4-C3B0F889A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7632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01  Помещение и рабочие проекты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02  Подтвержденный локальный спрос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03  Паспорта, поставки и монтаж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04  Штат и учебные сеансы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05  Аналитика, реклама и повторные визиты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6B47F9-0043-4C01-BB8F-880999ACF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86B5D"/>
                </a:solidFill>
                <a:latin typeface="Arial"/>
                <a:ea typeface="Arial"/>
                <a:cs typeface="Arial"/>
              </a:rPr>
              <a:t>Комплект: 7 PDF, Excel, презентация, DXF, SVG, CSV и альбом визуализаций.</a:t>
            </a:r>
          </a:p>
          <a:p xmlns:a="http://schemas.openxmlformats.org/drawingml/2006/main">
            <a: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86B5D"/>
                </a:solidFill>
                <a:latin typeface="Arial"/>
                <a:ea typeface="Arial"/>
                <a:cs typeface="Arial"/>
              </a:rPr>
              <a:t>Все игровые позиции — robotail.ru; внешних поставщиков порекомендуем.</a:t>
            </a:r>
          </a:p>
          <a:p xmlns:a="http://schemas.openxmlformats.org/drawingml/2006/main">
            <a: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86B5D"/>
                </a:solidFill>
                <a:latin typeface="Arial"/>
                <a:ea typeface="Arial"/>
                <a:cs typeface="Arial"/>
              </a:rPr>
              <a:t>Срок окупаемости зависит от достижения целевого спроса.</a:t>
            </a:r>
          </a:p>
        </p:txBody>
      </p:sp>
    </p:spTree>
    <p:extLst>
      <p:ext uri="{BB962C8B-B14F-4D97-AF65-F5344CB8AC3E}">
        <p14:creationId xmlns:p14="http://schemas.microsoft.com/office/powerpoint/2010/main" val="58803209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2A3AF2-BA12-478B-B703-06C48BB24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9D7CFF-4E92-41CD-9F3E-D5C8EC73F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Короткая игра: 70 ₽ на человека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437C1D-C420-4322-9108-1E1DC1C2A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4316AB-7433-4C40-A3F6-468ED8BB3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CC0E60-00F0-4244-A389-1BED0B634755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810500"/>
                <a:gridCol w="3162300"/>
              </a:tblGrid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Показатель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В модели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Аркадных автоматов / разных моделей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 / 4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Средняя ставка на одного игрока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70 ₽ / 3 минуты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Смена игрока / техдоступность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 минута / 95%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Целевые платные игрок-сеансы / месяц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2 002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Выручка аркад / месяц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0,14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Поток аркад / месяц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0,02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1FC91F-F579-4ABE-9F9B-F10BFEE00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Ставка задана владельцем. Спрос, простой и расходы учитываются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125929002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A080F8-0734-40BD-BA48-420AEFE92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282F11-9382-4443-A5F7-BFDD10265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Аркада: энергия, разнообразие и эмоции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BB580B-3033-49B9-B528-EDD75C949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85F3C3-6A42-42A1-85F1-D960B101D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F72ACC-D685-4729-9150-615325E3CB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b7c2a400e24f6c"/>
          <a:stretch xmlns:a="http://schemas.openxmlformats.org/drawingml/2006/main"/>
        </p:blipFill>
        <p:spPr>
          <a:xfrm xmlns:a="http://schemas.openxmlformats.org/drawingml/2006/main">
            <a:off x="1323975" y="1905000"/>
            <a:ext cx="3810000" cy="38100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58D5DB-C259-4C86-AB2E-23F1275A59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625aadf6c74c08"/>
          <a:stretch xmlns:a="http://schemas.openxmlformats.org/drawingml/2006/main"/>
        </p:blipFill>
        <p:spPr>
          <a:xfrm xmlns:a="http://schemas.openxmlformats.org/drawingml/2006/main">
            <a:off x="7048500" y="1905000"/>
            <a:ext cx="3810000" cy="381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CE6821-E075-4DF7-A670-8165A60E8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Интерьерные ИИ-концепции. Точная комплектация и рабочие габариты — в документации.</a:t>
            </a:r>
          </a:p>
        </p:txBody>
      </p:sp>
    </p:spTree>
    <p:extLst>
      <p:ext uri="{BB962C8B-B14F-4D97-AF65-F5344CB8AC3E}">
        <p14:creationId xmlns:p14="http://schemas.microsoft.com/office/powerpoint/2010/main" val="15935059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2026-10-24T16:44:57.2940000Z</dcterms:created>
  <dcterms:modified xsi:type="dcterms:W3CDTF">2026-10-24T16:44:57.2940000Z</dcterms:modified>
</coreProperties>
</file>