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c6a9e114afa499f" /><Relationship Type="http://schemas.openxmlformats.org/officeDocument/2006/relationships/extended-properties" Target="/docProps/app.xml" Id="Rf67af2c0c2774fb9" /><Relationship Type="http://schemas.openxmlformats.org/officeDocument/2006/relationships/officeDocument" Target="/ppt/presentation.xml" Id="R253247108dda486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e79325a1b8493c"/>
  </p:sldMasterIdLst>
  <p:notesMasterIdLst>
    <p:notesMasterId xmlns:r="http://schemas.openxmlformats.org/officeDocument/2006/relationships" r:id="R5eae541d6d8c400f"/>
  </p:notesMasterIdLst>
  <p:sldIdLst>
    <p:sldId xmlns:r="http://schemas.openxmlformats.org/officeDocument/2006/relationships" id="256" r:id="R07418d5c0fe84cb4"/>
    <p:sldId xmlns:r="http://schemas.openxmlformats.org/officeDocument/2006/relationships" id="257" r:id="R2ddd9cd077b34408"/>
    <p:sldId xmlns:r="http://schemas.openxmlformats.org/officeDocument/2006/relationships" id="258" r:id="R14b4aacb6c9d4859"/>
    <p:sldId xmlns:r="http://schemas.openxmlformats.org/officeDocument/2006/relationships" id="259" r:id="Re53382588bfc4d44"/>
    <p:sldId xmlns:r="http://schemas.openxmlformats.org/officeDocument/2006/relationships" id="260" r:id="Rc5c323f9ee014d3b"/>
    <p:sldId xmlns:r="http://schemas.openxmlformats.org/officeDocument/2006/relationships" id="261" r:id="Ra2d8cfaaf7984b37"/>
    <p:sldId xmlns:r="http://schemas.openxmlformats.org/officeDocument/2006/relationships" id="262" r:id="R0c021c9d429f40fa"/>
    <p:sldId xmlns:r="http://schemas.openxmlformats.org/officeDocument/2006/relationships" id="263" r:id="R45f49f3a798c4ea8"/>
    <p:sldId xmlns:r="http://schemas.openxmlformats.org/officeDocument/2006/relationships" id="264" r:id="R6b3c1b5f1ebe4aee"/>
    <p:sldId xmlns:r="http://schemas.openxmlformats.org/officeDocument/2006/relationships" id="265" r:id="Rf7a0559780b24a2c"/>
    <p:sldId xmlns:r="http://schemas.openxmlformats.org/officeDocument/2006/relationships" id="266" r:id="R3422a32196974cda"/>
    <p:sldId xmlns:r="http://schemas.openxmlformats.org/officeDocument/2006/relationships" id="267" r:id="R3a52f5d4e9ec4c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b6f978c76f4462" /><Relationship Type="http://schemas.openxmlformats.org/officeDocument/2006/relationships/slideMaster" Target="/ppt/slideMasters/slideMaster1.xml" Id="R2be79325a1b8493c" /><Relationship Type="http://schemas.openxmlformats.org/officeDocument/2006/relationships/notesMaster" Target="/ppt/notesMasters/notesMaster1.xml" Id="R5eae541d6d8c400f" /><Relationship Type="http://schemas.openxmlformats.org/officeDocument/2006/relationships/presProps" Target="/ppt/presProps.xml" Id="R42f84412a5b24c33" /><Relationship Type="http://schemas.openxmlformats.org/officeDocument/2006/relationships/tableStyles" Target="/ppt/tableStyles.xml" Id="Rba1d1b6f045b4dfc" /><Relationship Type="http://schemas.openxmlformats.org/officeDocument/2006/relationships/slide" Target="/ppt/slides/slide1.xml" Id="R07418d5c0fe84cb4" /><Relationship Type="http://schemas.openxmlformats.org/officeDocument/2006/relationships/slide" Target="/ppt/slides/slide2.xml" Id="R2ddd9cd077b34408" /><Relationship Type="http://schemas.openxmlformats.org/officeDocument/2006/relationships/slide" Target="/ppt/slides/slide3.xml" Id="R14b4aacb6c9d4859" /><Relationship Type="http://schemas.openxmlformats.org/officeDocument/2006/relationships/slide" Target="/ppt/slides/slide4.xml" Id="Re53382588bfc4d44" /><Relationship Type="http://schemas.openxmlformats.org/officeDocument/2006/relationships/slide" Target="/ppt/slides/slide5.xml" Id="Rc5c323f9ee014d3b" /><Relationship Type="http://schemas.openxmlformats.org/officeDocument/2006/relationships/slide" Target="/ppt/slides/slide6.xml" Id="Ra2d8cfaaf7984b37" /><Relationship Type="http://schemas.openxmlformats.org/officeDocument/2006/relationships/slide" Target="/ppt/slides/slide7.xml" Id="R0c021c9d429f40fa" /><Relationship Type="http://schemas.openxmlformats.org/officeDocument/2006/relationships/slide" Target="/ppt/slides/slide8.xml" Id="R45f49f3a798c4ea8" /><Relationship Type="http://schemas.openxmlformats.org/officeDocument/2006/relationships/slide" Target="/ppt/slides/slide9.xml" Id="R6b3c1b5f1ebe4aee" /><Relationship Type="http://schemas.openxmlformats.org/officeDocument/2006/relationships/slide" Target="/ppt/slides/slide10.xml" Id="Rf7a0559780b24a2c" /><Relationship Type="http://schemas.openxmlformats.org/officeDocument/2006/relationships/slide" Target="/ppt/slides/slide11.xml" Id="R3422a32196974cda" /><Relationship Type="http://schemas.openxmlformats.org/officeDocument/2006/relationships/slide" Target="/ppt/slides/slide12.xml" Id="R3a52f5d4e9ec4c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a9235058fdc49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bb55e53e6a4a17" /><Relationship Type="http://schemas.openxmlformats.org/officeDocument/2006/relationships/notesMaster" Target="/ppt/notesMasters/notesMaster1.xml" Id="R427cd29a51e44e4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03d1443e2f84a38" /><Relationship Type="http://schemas.openxmlformats.org/officeDocument/2006/relationships/notesMaster" Target="/ppt/notesMasters/notesMaster1.xml" Id="R8e1283f4fae544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e07f88d810f45b2" /><Relationship Type="http://schemas.openxmlformats.org/officeDocument/2006/relationships/notesMaster" Target="/ppt/notesMasters/notesMaster1.xml" Id="R318e828a2b1e44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96aebf28b43441a" /><Relationship Type="http://schemas.openxmlformats.org/officeDocument/2006/relationships/notesMaster" Target="/ppt/notesMasters/notesMaster1.xml" Id="R474281f2b5594d8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e4a9b8848dd4631" /><Relationship Type="http://schemas.openxmlformats.org/officeDocument/2006/relationships/notesMaster" Target="/ppt/notesMasters/notesMaster1.xml" Id="R9e408eaebc36438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c9a548b07740d2" /><Relationship Type="http://schemas.openxmlformats.org/officeDocument/2006/relationships/notesMaster" Target="/ppt/notesMasters/notesMaster1.xml" Id="R602ad77b1aec46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7ac734becf64c25" /><Relationship Type="http://schemas.openxmlformats.org/officeDocument/2006/relationships/notesMaster" Target="/ppt/notesMasters/notesMaster1.xml" Id="Rafa389d1112e483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ad4614908234300" /><Relationship Type="http://schemas.openxmlformats.org/officeDocument/2006/relationships/notesMaster" Target="/ppt/notesMasters/notesMaster1.xml" Id="R2fcee98e70f2421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4953ba500f94513" /><Relationship Type="http://schemas.openxmlformats.org/officeDocument/2006/relationships/notesMaster" Target="/ppt/notesMasters/notesMaster1.xml" Id="R0c7f586a67794b7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37e8b9a31014c5d" /><Relationship Type="http://schemas.openxmlformats.org/officeDocument/2006/relationships/notesMaster" Target="/ppt/notesMasters/notesMaster1.xml" Id="R69b3875ab355478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ce8fec1e7474eea" /><Relationship Type="http://schemas.openxmlformats.org/officeDocument/2006/relationships/notesMaster" Target="/ppt/notesMasters/notesMaster1.xml" Id="R214ff9399271446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060367b40d74f64" /><Relationship Type="http://schemas.openxmlformats.org/officeDocument/2006/relationships/notesMaster" Target="/ppt/notesMasters/notesMaster1.xml" Id="Rae0f7c9a96f3418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4bd180d8bd456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fd90231a99415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8b6d99dff649c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57237d673b413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131edaf9a44f7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d27c0ac341467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5039760-753B-4627-B43A-9E3512F62F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740C8C1-5324-4FA4-8F3D-4392DB25960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D900877-5AE2-40B5-B8C4-BE5A7ECB7A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78BA006-0EB8-4B3F-9B76-234E103807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372ACB9-9CA3-4EB3-AC81-E4E3E654E8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71D5ED1-1498-4CF6-AF80-9AA898149F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F289D0B-B2EB-4D01-816E-975ACADFB8A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FDC7F86-81B0-44A1-97AF-9A963F53DB8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300BC59-2F6A-4882-8AD6-38C5998A26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90963D2-BE07-4016-8022-E390458E45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7a1fc6706b94706" /><Relationship Type="http://schemas.openxmlformats.org/officeDocument/2006/relationships/slideLayout" Target="/ppt/slideLayouts/slideLayout1.xml" Id="Re40765a0192e4ee7" /><Relationship Type="http://schemas.openxmlformats.org/officeDocument/2006/relationships/slideLayout" Target="/ppt/slideLayouts/slideLayout2.xml" Id="R1f4dbd58d05b4f75" /><Relationship Type="http://schemas.openxmlformats.org/officeDocument/2006/relationships/slideLayout" Target="/ppt/slideLayouts/slideLayout3.xml" Id="Rb78d2f40e5724854" /><Relationship Type="http://schemas.openxmlformats.org/officeDocument/2006/relationships/slideLayout" Target="/ppt/slideLayouts/slideLayout4.xml" Id="R33f82e24e9984f27" /><Relationship Type="http://schemas.openxmlformats.org/officeDocument/2006/relationships/slideLayout" Target="/ppt/slideLayouts/slideLayout5.xml" Id="R1fe6a10e3b5e4585" /><Relationship Type="http://schemas.openxmlformats.org/officeDocument/2006/relationships/slideLayout" Target="/ppt/slideLayouts/slideLayout6.xml" Id="Ra5b68ea9211647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0765a0192e4ee7"/>
    <p:sldLayoutId xmlns:r="http://schemas.openxmlformats.org/officeDocument/2006/relationships" id="2147483650" r:id="R1f4dbd58d05b4f75"/>
    <p:sldLayoutId xmlns:r="http://schemas.openxmlformats.org/officeDocument/2006/relationships" id="2147483651" r:id="Rb78d2f40e5724854"/>
    <p:sldLayoutId xmlns:r="http://schemas.openxmlformats.org/officeDocument/2006/relationships" id="2147483652" r:id="R33f82e24e9984f27"/>
    <p:sldLayoutId xmlns:r="http://schemas.openxmlformats.org/officeDocument/2006/relationships" id="2147483653" r:id="R1fe6a10e3b5e4585"/>
    <p:sldLayoutId xmlns:r="http://schemas.openxmlformats.org/officeDocument/2006/relationships" id="2147483654" r:id="Ra5b68ea9211647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3c3c1c1bf34a20" /><Relationship Type="http://schemas.openxmlformats.org/officeDocument/2006/relationships/notesSlide" Target="/ppt/notesSlides/notesSlide1.xml" Id="Rc8aee939001040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e0dbe89b774e8b" /><Relationship Type="http://schemas.openxmlformats.org/officeDocument/2006/relationships/notesSlide" Target="/ppt/notesSlides/notesSlide2.xml" Id="Red2b83831a5d4fd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33506250ca40d4" /><Relationship Type="http://schemas.openxmlformats.org/officeDocument/2006/relationships/notesSlide" Target="/ppt/notesSlides/notesSlide3.xml" Id="R3eaf63721b0b43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0a9174e9624048" /><Relationship Type="http://schemas.openxmlformats.org/officeDocument/2006/relationships/image" Target="/ppt/media/image.bin" Id="R3aecac2d5f2b4be7" /><Relationship Type="http://schemas.openxmlformats.org/officeDocument/2006/relationships/image" Target="/ppt/media/image2.bin" Id="R4167052f7c3e49d5" /><Relationship Type="http://schemas.openxmlformats.org/officeDocument/2006/relationships/notesSlide" Target="/ppt/notesSlides/notesSlide4.xml" Id="R489564aae16e445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8d917950c84dd7" /><Relationship Type="http://schemas.openxmlformats.org/officeDocument/2006/relationships/notesSlide" Target="/ppt/notesSlides/notesSlide5.xml" Id="Rd9cfffd162a9450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27a6315c594a55" /><Relationship Type="http://schemas.openxmlformats.org/officeDocument/2006/relationships/notesSlide" Target="/ppt/notesSlides/notesSlide6.xml" Id="R2ddef68ee37d479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d39a305b2b4a0a" /><Relationship Type="http://schemas.openxmlformats.org/officeDocument/2006/relationships/notesSlide" Target="/ppt/notesSlides/notesSlide7.xml" Id="R2a0065ff1e8441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1ccf83fa214c5c" /><Relationship Type="http://schemas.openxmlformats.org/officeDocument/2006/relationships/notesSlide" Target="/ppt/notesSlides/notesSlide8.xml" Id="Rcc732aa1849947a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45a5caf9ae4408" /><Relationship Type="http://schemas.openxmlformats.org/officeDocument/2006/relationships/notesSlide" Target="/ppt/notesSlides/notesSlide9.xml" Id="Rba97422d4ce6426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3dd5fc328c4547" /><Relationship Type="http://schemas.openxmlformats.org/officeDocument/2006/relationships/notesSlide" Target="/ppt/notesSlides/notesSlide10.xml" Id="R971eb9bfce20411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5c184fed514726" /><Relationship Type="http://schemas.openxmlformats.org/officeDocument/2006/relationships/notesSlide" Target="/ppt/notesSlides/notesSlide11.xml" Id="R3cf5b5784d7048b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641d4f91d1424c" /><Relationship Type="http://schemas.openxmlformats.org/officeDocument/2006/relationships/notesSlide" Target="/ppt/notesSlides/notesSlide12.xml" Id="Rdfdb4f49c0354e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19EB87-FBBA-436E-BD8E-99A094AA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ШЕСТЬ ФОРМАТОВ ДЛЯ СЕМЕЙНОГО БИЗНЕСА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45ADE-CB29-4A2D-9304-B7AE25EF6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Первый клуб</a:t>
            </a:r>
          </a:p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Игровой центр 100 м²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6254A1-39CD-4107-8535-225864A7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507F6-4F39-4A0E-8F6E-CDB4F26E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35F061-C33E-4A3E-8FE1-0A91C97A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Оборудование, зонирование,</a:t>
            </a:r>
          </a:p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финансовая модель и запуск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3BC505-63DD-4094-B18B-CBB5A5146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Оборудование RR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F63BD-0724-4E13-BFE1-99371029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495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0,76 млн 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82F9B4-53AB-472B-B8E0-7AED7C0BA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Полный стартовый бюджет 6,22 млн 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02ECC9-7970-4C0A-80A5-B997C6D6B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571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Целевой срок 18 мес.</a:t>
            </a:r>
          </a:p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 требуемом спросе 1 360 входов/мес.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67D918-87EA-466F-88E6-96F65E83A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857375"/>
            <a:ext cx="409575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C7F9CB-D606-4AD5-9181-98E4F6C3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857375"/>
            <a:ext cx="1740694" cy="22526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A9C410-E063-41B5-96AD-9DD365E00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110038"/>
            <a:ext cx="1740694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1081AF-4701-43A1-8952-1B4B05B49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929188"/>
            <a:ext cx="1740694" cy="51196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778A68-7795-4CAA-B84D-31511C4E2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441156"/>
            <a:ext cx="1740694" cy="51196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182449-4ABF-42E7-96BE-01DB748A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9306" y="1857375"/>
            <a:ext cx="1740694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F4B687-3039-4CDC-A537-70C5EC937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9306" y="3086100"/>
            <a:ext cx="1740694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0EBFB5-7BF0-44E6-A317-A03A2576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9306" y="4314825"/>
            <a:ext cx="1740694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1E9B05-B793-44C7-A71B-E7B9328BF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9306" y="5133975"/>
            <a:ext cx="1740694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A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1950D4-F3AF-40CB-94B0-96CE93D30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208" y="1898333"/>
            <a:ext cx="1208246" cy="120824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81A876-25F5-46D6-957A-DA8E8E53B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7881" y="2435781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M1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5B8328-8ADF-4CA8-898B-507FAB56B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208" y="3106579"/>
            <a:ext cx="737235" cy="73723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AA7B4B-B18A-4FDE-A49F-333657C88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3408521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F2098D-FCFB-467E-9DDA-09B982BF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0264" y="1898333"/>
            <a:ext cx="532448" cy="6143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61716D-7969-453B-86CA-06424ABB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5038" y="2138839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D48179-2539-4F08-8EF5-1B14184E1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208" y="4150995"/>
            <a:ext cx="1228725" cy="73723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C1ACC1-D0C8-46CA-AE7B-B9278169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4452938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W1</a:t>
            </a:r>
          </a:p>
        </p:txBody>
      </p:sp>
    </p:spTree>
    <p:extLst>
      <p:ext uri="{BB962C8B-B14F-4D97-AF65-F5344CB8AC3E}">
        <p14:creationId xmlns:p14="http://schemas.microsoft.com/office/powerpoint/2010/main" val="12368446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C93E1B-EFCA-4713-89FB-CC2EBC2D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508BC4-06E5-4305-A805-AFC2BE55B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Планировка и игровые маршруты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E28DB1-AC92-4752-9686-267158CE8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2155F1-AB25-44D9-874F-952BDA9AC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AE663C-0CC2-4AE0-8FAA-C32C082EE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857375"/>
            <a:ext cx="4191000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47B394-EDBD-4C10-8F33-78026C1DE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857375"/>
            <a:ext cx="1781175" cy="2305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0AEE6F-39CF-4918-A729-114E6816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162425"/>
            <a:ext cx="1781175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80891D-9D0E-48C0-B434-D55CCF4AD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000625"/>
            <a:ext cx="1781175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8A998D-1930-46FA-8958-30500341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524500"/>
            <a:ext cx="1781175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B19942-BF93-465E-B360-0B1561663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1857375"/>
            <a:ext cx="178117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754A7A-EDCC-4121-B8C7-C89FF151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114675"/>
            <a:ext cx="178117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8700F4-E585-475F-9EB0-3DED04E64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4371975"/>
            <a:ext cx="1781175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E5BA9E-10FA-4149-B0C8-B12D439BE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5210175"/>
            <a:ext cx="1781175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A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6C26C4-ECEB-4FBD-90EF-813551D6A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1899285"/>
            <a:ext cx="1236345" cy="12363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D18B21-69DF-4C2B-9711-D4E19143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6883" y="2450783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M1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87DCBA-A335-4F53-81D8-746983B89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3135630"/>
            <a:ext cx="754380" cy="754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6B5CD4-5CFE-4CB5-8822-DD4291A16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44614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3011ED-0E9F-4E37-8A96-D43A35FF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9985" y="1899285"/>
            <a:ext cx="54483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EB2F9F-F9D1-4DEC-BB0E-982F40D4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14693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A6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8627C6-CCAD-447D-9405-726DC3E5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204335"/>
            <a:ext cx="1257300" cy="754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BD29DC-9DDC-469C-A83B-2C13FE1DE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7360" y="45148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30475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30475E"/>
                </a:solidFill>
                <a:latin typeface="Arial"/>
                <a:ea typeface="Arial"/>
                <a:cs typeface="Arial"/>
              </a:rPr>
              <a:t>W1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FD7C10-A361-4EFE-9141-C4DF975C6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6672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Помещение 10 × 10 м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Чистая высота от 3.4 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Общие проходы 15,0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Зоны 85,0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Итого 100 м²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C110DA-E1E1-40B4-9CF9-808AA5A6D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53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Колонны, двери, перекрытия и инженерия</a:t>
            </a:r>
          </a:p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проверяются по реальному объекту.</a:t>
            </a:r>
          </a:p>
        </p:txBody>
      </p:sp>
    </p:spTree>
    <p:extLst>
      <p:ext uri="{BB962C8B-B14F-4D97-AF65-F5344CB8AC3E}">
        <p14:creationId xmlns:p14="http://schemas.microsoft.com/office/powerpoint/2010/main" val="619967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6200F3-4B80-49A9-B2A0-49D71D10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8BBB9B-1577-407D-9113-0704ED04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Родители остаются с комфортом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9CCAB3-E473-449A-8DED-ED25336D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775F6B-094A-4E16-A8B1-7759B194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02F596-6E52-4C8C-AFEF-AB03B5E0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Мест кафе: 8</a:t>
            </a:r>
          </a:p>
          <a:p xmlns:a="http://schemas.openxmlformats.org/drawingml/2006/main">
            <a: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Рабочих мест: 2</a:t>
            </a:r>
          </a:p>
          <a:p xmlns:a="http://schemas.openxmlformats.org/drawingml/2006/main">
            <a: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4 розеточных точек</a:t>
            </a:r>
          </a:p>
          <a:p xmlns:a="http://schemas.openxmlformats.org/drawingml/2006/main">
            <a:pPr>
              <a:defRPr sz="255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Wi-Fi и шахматы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ABD418-3B81-474D-8D83-6E3796835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47875"/>
            <a:ext cx="48577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Тихая посадка рядом с игровым маршрутом.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Акустическое отделение от сцены,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свободные проходы и доступный санузел.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Рабочие места не заменяют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присмотр операторов.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07A393-A467-42D5-AC56-6AA9130A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76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90-минутные сеансы. Праздник и мини-сцена используют одну комнату по расписанию.</a:t>
            </a:r>
          </a:p>
        </p:txBody>
      </p:sp>
    </p:spTree>
    <p:extLst>
      <p:ext uri="{BB962C8B-B14F-4D97-AF65-F5344CB8AC3E}">
        <p14:creationId xmlns:p14="http://schemas.microsoft.com/office/powerpoint/2010/main" val="13226642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46D57F-825B-4936-9C10-747EF05FC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1F3323-296D-40A2-8FBF-BC858EE68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Игровая основа — оборудование RR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B32F1F-3B50-433A-BB66-3F348E0E3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F22A4E-D1E6-49C6-9135-ABF66A36C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AE8E9-5FEE-421B-B811-A3A622441B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ecac2d5f2b4be7"/>
          <a:stretch xmlns:a="http://schemas.openxmlformats.org/drawingml/2006/main"/>
        </p:blipFill>
        <p:spPr>
          <a:xfrm xmlns:a="http://schemas.openxmlformats.org/drawingml/2006/main">
            <a:off x="1476375" y="1952625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D35FCD-14BA-4E17-8476-89915FD657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67052f7c3e49d5"/>
          <a:stretch xmlns:a="http://schemas.openxmlformats.org/drawingml/2006/main"/>
        </p:blipFill>
        <p:spPr>
          <a:xfrm xmlns:a="http://schemas.openxmlformats.org/drawingml/2006/main">
            <a:off x="7239000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911581-E6C4-4D99-921E-C97B776B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00625"/>
            <a:ext cx="504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Настенная интерактивная игра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BD5C23-3441-4A05-843F-A78B0AE31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000625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Сухой бассейн для малышей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106F4-A221-40A1-A7B3-472F95D26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06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Каталожные изображения. Полная спецификация и кликабельные ссылки — в техническом PDF.</a:t>
            </a:r>
          </a:p>
        </p:txBody>
      </p:sp>
    </p:spTree>
    <p:extLst>
      <p:ext uri="{BB962C8B-B14F-4D97-AF65-F5344CB8AC3E}">
        <p14:creationId xmlns:p14="http://schemas.microsoft.com/office/powerpoint/2010/main" val="17220601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05B256-D465-4DEA-96E2-F992403D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3C5A56-7579-40B2-BF2A-F4CC008B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 зарабатывают зоны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DC3854-C106-42F0-9B12-1923D314C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0450B0-AFC3-4810-B47C-0E7244A89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176E46-E7D1-4BE9-8C10-EE49A48EEBBD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096000"/>
                <a:gridCol w="2857500"/>
                <a:gridCol w="2019300"/>
              </a:tblGrid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Зона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Платежи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Доля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Входные билеты и свободная игра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0,88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65,6%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Технологические аттракционы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0,04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2,8%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Аркады и семейные игры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0,03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2,4%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Банкетные комнаты и ведущий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0,14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10,7%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Кафе и ожидание родителей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0,23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17,0%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715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Платные мастер-классы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0,02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1,6%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B54414-5B6E-4615-A17F-64FD1A4A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Входы, праздничный пакет и еда учитываются отдельно — без повторной продажи в расчете.</a:t>
            </a:r>
          </a:p>
        </p:txBody>
      </p:sp>
    </p:spTree>
    <p:extLst>
      <p:ext uri="{BB962C8B-B14F-4D97-AF65-F5344CB8AC3E}">
        <p14:creationId xmlns:p14="http://schemas.microsoft.com/office/powerpoint/2010/main" val="12524894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8ACAE3-E268-46FB-849E-F174995DD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52B924-FCC1-4087-A5D6-86EE81FB5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Полный бюджет открытия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65200F-6152-4EF4-B73C-7962681F3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C022E9-24A2-4875-BB9F-4D421A12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B16E78-D24F-4D00-B92B-BAAF2E9E1117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810500"/>
                <a:gridCol w="3162300"/>
              </a:tblGrid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Статья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Сумма,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Оборудование RR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0.76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Доставка и монтаж: резерв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0.06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Отделка и внешнее оснащение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3.09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Непредвиденные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0.39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Депозит, реклама и оборотный запас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1.93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6.22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3F6C32-8C97-497F-A2E7-A67CA5DD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Внешнее оснащение — отдельные поставщики и сметы. Кредит и покупка здания не включены.</a:t>
            </a:r>
          </a:p>
        </p:txBody>
      </p:sp>
    </p:spTree>
    <p:extLst>
      <p:ext uri="{BB962C8B-B14F-4D97-AF65-F5344CB8AC3E}">
        <p14:creationId xmlns:p14="http://schemas.microsoft.com/office/powerpoint/2010/main" val="3468309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CE900F-62B9-4113-8DC1-ECC55657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F3939D-6A7C-41E4-9A70-5A2470FD8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Команда и ежедневная работа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8D1E2D-306C-458C-85B4-5EAC988EA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8F99AD-2C68-4F7E-89C2-E3C4BF2F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185BDB-2D37-47B5-8C97-9D6DCC726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6,12 FTE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A25DD2-05E5-4F58-AB94-741465DD8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Объем оплачиваемых ставок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4EAD58-D12A-436B-BC6D-AC50A3794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0,38 млн ₽ / мес.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294C76-953D-4A7B-BB8D-4986C59F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ФОТ gross + резерв взносов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89F507-5249-42EF-9C3B-650456397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На дежурстве постов: 2.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Управление, уборка, техника и события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 дополнительному графику.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Десять учебных дней, наставник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 допуск к каждому типу оборудования.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A336ED-C1A0-4DAE-987B-FDC85A6DA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1095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Зарплаты — бюджетные гипотезы для города 300 тыс. жителей; уточняются перед наймом.</a:t>
            </a:r>
          </a:p>
        </p:txBody>
      </p:sp>
    </p:spTree>
    <p:extLst>
      <p:ext uri="{BB962C8B-B14F-4D97-AF65-F5344CB8AC3E}">
        <p14:creationId xmlns:p14="http://schemas.microsoft.com/office/powerpoint/2010/main" val="7309145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BC127E-1DDA-4749-9E4C-DC27865D2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DFBFDD-A9B3-4883-9F22-CF5FEC66E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Какой спрос нужен для окупаемости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ACE151-F4E4-4D98-8023-127D1D60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29D8D6-F636-4BF1-99E8-3C41DB439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11FD74-498C-4382-85C7-EF20C845399F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62500"/>
                <a:gridCol w="2857500"/>
                <a:gridCol w="3352800"/>
              </a:tblGrid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Сценарий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Входов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Срок возврата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Исходный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900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&gt;48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−30%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630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&gt;48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+25%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1 125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27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Целевой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1 360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C11ECF-B353-44C2-90EA-404F5AB67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Целевой спрос получен обратным расчетом.</a:t>
            </a:r>
          </a:p>
          <a:p xmlns:a="http://schemas.openxmlformats.org/drawingml/2006/main">
            <a:pPr>
              <a:defRPr sz="21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Это требование к бизнесу, а не обещание продаж.</a:t>
            </a:r>
          </a:p>
        </p:txBody>
      </p:sp>
    </p:spTree>
    <p:extLst>
      <p:ext uri="{BB962C8B-B14F-4D97-AF65-F5344CB8AC3E}">
        <p14:creationId xmlns:p14="http://schemas.microsoft.com/office/powerpoint/2010/main" val="15981475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E9321A-3637-4E9D-922F-DD7709D5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ABA432-9EC6-4DDF-8B2B-7C6BC9DB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Электрика: резерв и проверка паспортов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00917C-A1D7-416A-9775-A11782550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F2BA36-4901-4C9B-8D14-97D0FEBED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D6BCBE-F508-4C0E-8284-B5A8B4972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429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11,9 кВт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AD1995-BDB8-46A9-8B9F-B57A3EB08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42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Ориентир запроса с резервом 25%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E5F206-6BAB-4823-B776-2521408B9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429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Раздельные игровые, кухонные,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розеточные и аварийные цепи.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Сечения, защита и фазность —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только по рабочему проекту.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F2BBED-F889-47CF-84BD-F97E87CBF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47875"/>
            <a:ext cx="4762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Мощности без паспортов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показаны как резервы.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Energy Jump: проверить напряжение.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Триколор: расхождение 60/600 Вт.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Отопление и HVAC — по ТУ объекта.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180A4C-6F01-4809-8A17-0EF27A0BA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Монтаж и испытания — квалифицированным подрядчиком, с исполнительной документацией.</a:t>
            </a:r>
          </a:p>
        </p:txBody>
      </p:sp>
    </p:spTree>
    <p:extLst>
      <p:ext uri="{BB962C8B-B14F-4D97-AF65-F5344CB8AC3E}">
        <p14:creationId xmlns:p14="http://schemas.microsoft.com/office/powerpoint/2010/main" val="9968436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95401F-B976-4A06-A1C4-4E254774F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37DC25-3F8C-4F37-A360-DA1AFC525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Безопасность и эвакуация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7A1671-38B7-4783-BFC9-79B474D3D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FEA0AC-1C06-4A65-8E69-857AA582C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51F680-5BC8-451E-BA1A-9885AB8A4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334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Выходы и проходы</a:t>
            </a:r>
          </a:p>
          <a:p xmlns:a="http://schemas.openxmlformats.org/drawingml/2006/main">
            <a: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не занимают играми</a:t>
            </a:r>
          </a:p>
          <a:p xmlns:a="http://schemas.openxmlformats.org/drawingml/2006/main">
            <a:pPr>
              <a:defRPr sz="2700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или очередью.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E214B1-BB79-4BDE-9496-9E7125B10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Возраст и загрузка — по паспорту.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Ежедневный осмотр и журнал дефектов.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Неисправный прибор закрыт до приемки.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Ребенок передается сопровождающему.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Уборка и мойка шаров по регламенту.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04AAD4-2E65-49B1-BAD9-5759AF92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Схема эвакуации предварительная. Нужны проверка фактических путей, дверей,</a:t>
            </a:r>
          </a:p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вместимости и действий сотрудников; на стенд эта концепция не размещается.</a:t>
            </a:r>
          </a:p>
        </p:txBody>
      </p:sp>
    </p:spTree>
    <p:extLst>
      <p:ext uri="{BB962C8B-B14F-4D97-AF65-F5344CB8AC3E}">
        <p14:creationId xmlns:p14="http://schemas.microsoft.com/office/powerpoint/2010/main" val="13791645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20837-1C01-4956-B2AF-43DAA2306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79899C-F450-485C-BC6B-55F0CA7DA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События дают повод вернуться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CAAADA-647D-410C-B2F3-DE6328FC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DF4F9F-0B5D-457A-BA3E-23A9E019C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A990AA-B0AC-49EF-974F-2900E0868092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6191250"/>
                <a:gridCol w="3448050"/>
              </a:tblGrid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Неделя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Программа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Промо из месячного бюджета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386B5D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Семейный квест + турнир навыка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1 400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Творческая мастерская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1 050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Семейная дискотека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1 400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Тематический день клуба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1 750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EFC9D3-5AF7-474E-BF87-69769EAC7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5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Небольшие регулярные блоки + праздники по записи. Призы за навык и участие,</a:t>
            </a:r>
          </a:p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прозрачные правила, без денежных выигрышей. Даты проверяются тестом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03209284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E0F847-E31F-42D0-B017-102758E4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86B5D"/>
                </a:solidFill>
                <a:latin typeface="Arial"/>
                <a:ea typeface="Arial"/>
                <a:cs typeface="Arial"/>
              </a:rPr>
              <a:t>ROBOTIC RETAILERS · 100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A4A14B-FA3A-4A77-85F2-D47BA982B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Следующий шаг — адаптация к помещению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8B336A-9620-4DE7-AE6F-FC6877FE9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9DFBF0-8DE6-4B0B-919D-2B4402628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E477A6-92DC-4A92-B82A-4AF262318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763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01  Помещение и рабочие проекты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02  Подтвержденный локальный спрос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03  Паспорта, поставки и монтаж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04  Штат и учебные сеансы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05  Аналитика, реклама и повторные визиты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4E67BA-DBA9-4EEF-9431-CE434B82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86B5D"/>
                </a:solidFill>
                <a:latin typeface="Arial"/>
                <a:ea typeface="Arial"/>
                <a:cs typeface="Arial"/>
              </a:rPr>
              <a:t>Комплект: 6 PDF, Excel, презентация, DXF, SVG и CSV координат.</a:t>
            </a:r>
          </a:p>
          <a:p xmlns:a="http://schemas.openxmlformats.org/drawingml/2006/main">
            <a: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86B5D"/>
                </a:solidFill>
                <a:latin typeface="Arial"/>
                <a:ea typeface="Arial"/>
                <a:cs typeface="Arial"/>
              </a:rPr>
              <a:t>Все игровые позиции — robotail.ru; внешних поставщиков порекомендуем.</a:t>
            </a:r>
          </a:p>
          <a:p xmlns:a="http://schemas.openxmlformats.org/drawingml/2006/main">
            <a:pPr>
              <a:defRPr sz="1725" b="0">
                <a:solidFill>
                  <a:srgbClr val="386B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86B5D"/>
                </a:solidFill>
                <a:latin typeface="Arial"/>
                <a:ea typeface="Arial"/>
                <a:cs typeface="Arial"/>
              </a:rPr>
              <a:t>Срок окупаемости зависит от достижения целевого спроса.</a:t>
            </a:r>
          </a:p>
        </p:txBody>
      </p:sp>
    </p:spTree>
    <p:extLst>
      <p:ext uri="{BB962C8B-B14F-4D97-AF65-F5344CB8AC3E}">
        <p14:creationId xmlns:p14="http://schemas.microsoft.com/office/powerpoint/2010/main" val="3919751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2026-10-24T13:55:36.5920000Z</dcterms:created>
  <dcterms:modified xsi:type="dcterms:W3CDTF">2026-10-24T13:55:36.5920000Z</dcterms:modified>
</coreProperties>
</file>