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177c056f1c45f5" /><Relationship Type="http://schemas.openxmlformats.org/officeDocument/2006/relationships/extended-properties" Target="/docProps/app.xml" Id="Rd3732cfc1c2c467d" /><Relationship Type="http://schemas.openxmlformats.org/officeDocument/2006/relationships/officeDocument" Target="/ppt/presentation.xml" Id="R584f314f62844a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cc1071d9e74cf6"/>
  </p:sldMasterIdLst>
  <p:notesMasterIdLst>
    <p:notesMasterId xmlns:r="http://schemas.openxmlformats.org/officeDocument/2006/relationships" r:id="Rea7836e6328a4862"/>
  </p:notesMasterIdLst>
  <p:sldIdLst>
    <p:sldId xmlns:r="http://schemas.openxmlformats.org/officeDocument/2006/relationships" id="256" r:id="Rceb5624294f8458d"/>
    <p:sldId xmlns:r="http://schemas.openxmlformats.org/officeDocument/2006/relationships" id="257" r:id="R30c401a79e2443c7"/>
    <p:sldId xmlns:r="http://schemas.openxmlformats.org/officeDocument/2006/relationships" id="258" r:id="R69a25481421443a2"/>
    <p:sldId xmlns:r="http://schemas.openxmlformats.org/officeDocument/2006/relationships" id="259" r:id="Rdcc0170cdee94fe4"/>
    <p:sldId xmlns:r="http://schemas.openxmlformats.org/officeDocument/2006/relationships" id="260" r:id="Rc8201f9c69084350"/>
    <p:sldId xmlns:r="http://schemas.openxmlformats.org/officeDocument/2006/relationships" id="261" r:id="Rf658f719442a4861"/>
    <p:sldId xmlns:r="http://schemas.openxmlformats.org/officeDocument/2006/relationships" id="262" r:id="R5cb6256206134d66"/>
    <p:sldId xmlns:r="http://schemas.openxmlformats.org/officeDocument/2006/relationships" id="263" r:id="R0b374c95afed47a7"/>
    <p:sldId xmlns:r="http://schemas.openxmlformats.org/officeDocument/2006/relationships" id="264" r:id="R7d22f96d0d65407d"/>
    <p:sldId xmlns:r="http://schemas.openxmlformats.org/officeDocument/2006/relationships" id="265" r:id="R81dd61d9e19547f6"/>
    <p:sldId xmlns:r="http://schemas.openxmlformats.org/officeDocument/2006/relationships" id="266" r:id="R915d8bafc2a242d9"/>
    <p:sldId xmlns:r="http://schemas.openxmlformats.org/officeDocument/2006/relationships" id="267" r:id="R590060d23a6a446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e7cd2631cf4732" /><Relationship Type="http://schemas.openxmlformats.org/officeDocument/2006/relationships/slideMaster" Target="/ppt/slideMasters/slideMaster1.xml" Id="R4dcc1071d9e74cf6" /><Relationship Type="http://schemas.openxmlformats.org/officeDocument/2006/relationships/notesMaster" Target="/ppt/notesMasters/notesMaster1.xml" Id="Rea7836e6328a4862" /><Relationship Type="http://schemas.openxmlformats.org/officeDocument/2006/relationships/presProps" Target="/ppt/presProps.xml" Id="R74e4ee860c44481b" /><Relationship Type="http://schemas.openxmlformats.org/officeDocument/2006/relationships/tableStyles" Target="/ppt/tableStyles.xml" Id="Ra108392013df41b2" /><Relationship Type="http://schemas.openxmlformats.org/officeDocument/2006/relationships/slide" Target="/ppt/slides/slide1.xml" Id="Rceb5624294f8458d" /><Relationship Type="http://schemas.openxmlformats.org/officeDocument/2006/relationships/slide" Target="/ppt/slides/slide2.xml" Id="R30c401a79e2443c7" /><Relationship Type="http://schemas.openxmlformats.org/officeDocument/2006/relationships/slide" Target="/ppt/slides/slide3.xml" Id="R69a25481421443a2" /><Relationship Type="http://schemas.openxmlformats.org/officeDocument/2006/relationships/slide" Target="/ppt/slides/slide4.xml" Id="Rdcc0170cdee94fe4" /><Relationship Type="http://schemas.openxmlformats.org/officeDocument/2006/relationships/slide" Target="/ppt/slides/slide5.xml" Id="Rc8201f9c69084350" /><Relationship Type="http://schemas.openxmlformats.org/officeDocument/2006/relationships/slide" Target="/ppt/slides/slide6.xml" Id="Rf658f719442a4861" /><Relationship Type="http://schemas.openxmlformats.org/officeDocument/2006/relationships/slide" Target="/ppt/slides/slide7.xml" Id="R5cb6256206134d66" /><Relationship Type="http://schemas.openxmlformats.org/officeDocument/2006/relationships/slide" Target="/ppt/slides/slide8.xml" Id="R0b374c95afed47a7" /><Relationship Type="http://schemas.openxmlformats.org/officeDocument/2006/relationships/slide" Target="/ppt/slides/slide9.xml" Id="R7d22f96d0d65407d" /><Relationship Type="http://schemas.openxmlformats.org/officeDocument/2006/relationships/slide" Target="/ppt/slides/slide10.xml" Id="R81dd61d9e19547f6" /><Relationship Type="http://schemas.openxmlformats.org/officeDocument/2006/relationships/slide" Target="/ppt/slides/slide11.xml" Id="R915d8bafc2a242d9" /><Relationship Type="http://schemas.openxmlformats.org/officeDocument/2006/relationships/slide" Target="/ppt/slides/slide12.xml" Id="R590060d23a6a446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76a9d8b28347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f0a61f35e34b8b" /><Relationship Type="http://schemas.openxmlformats.org/officeDocument/2006/relationships/notesMaster" Target="/ppt/notesMasters/notesMaster1.xml" Id="Rc3678516850746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cc9e925b4049b9" /><Relationship Type="http://schemas.openxmlformats.org/officeDocument/2006/relationships/notesMaster" Target="/ppt/notesMasters/notesMaster1.xml" Id="R90598cd88fef4f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113b65eaea4df5" /><Relationship Type="http://schemas.openxmlformats.org/officeDocument/2006/relationships/notesMaster" Target="/ppt/notesMasters/notesMaster1.xml" Id="R3342703528f244e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ac3705f05546ed" /><Relationship Type="http://schemas.openxmlformats.org/officeDocument/2006/relationships/notesMaster" Target="/ppt/notesMasters/notesMaster1.xml" Id="Rcab3cdf67dd0434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6d65e4d493400a" /><Relationship Type="http://schemas.openxmlformats.org/officeDocument/2006/relationships/notesMaster" Target="/ppt/notesMasters/notesMaster1.xml" Id="R2e614352fdbb4a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819b4b9b4954e61" /><Relationship Type="http://schemas.openxmlformats.org/officeDocument/2006/relationships/notesMaster" Target="/ppt/notesMasters/notesMaster1.xml" Id="R877bf2f5907e41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ac913426cc4a2a" /><Relationship Type="http://schemas.openxmlformats.org/officeDocument/2006/relationships/notesMaster" Target="/ppt/notesMasters/notesMaster1.xml" Id="R527b81b6f5254d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0049e4863641b8" /><Relationship Type="http://schemas.openxmlformats.org/officeDocument/2006/relationships/notesMaster" Target="/ppt/notesMasters/notesMaster1.xml" Id="R8980eb318e824de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f4520cf7b04373" /><Relationship Type="http://schemas.openxmlformats.org/officeDocument/2006/relationships/notesMaster" Target="/ppt/notesMasters/notesMaster1.xml" Id="Ra8d71bccc10b48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052c5e15344b30" /><Relationship Type="http://schemas.openxmlformats.org/officeDocument/2006/relationships/notesMaster" Target="/ppt/notesMasters/notesMaster1.xml" Id="R5427d33b58ad48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50282c42a44006" /><Relationship Type="http://schemas.openxmlformats.org/officeDocument/2006/relationships/notesMaster" Target="/ppt/notesMasters/notesMaster1.xml" Id="Rb8514886a10140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42d21880fbb4de8" /><Relationship Type="http://schemas.openxmlformats.org/officeDocument/2006/relationships/notesMaster" Target="/ppt/notesMasters/notesMaster1.xml" Id="R695f566788174f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eeabeb09b941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560f054b5e411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0e50bae908426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95a2190b364c8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841d2d7f10404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7d3b663bfa4cf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669869-943E-4415-A92D-2C7875DE57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8BCD650-6681-4CC7-9BFE-113CE7A48C1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2246B74-A091-4FF0-BC09-C33A046AF6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966895E-885D-413B-BB09-7E44D8EFFA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EFE1A6-8FB2-4C22-9C5E-A2A14867641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52C7E5A-B901-4CC8-BFC3-6560D5262E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DDC072-13A9-4978-8243-0023002090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E92484C-34DE-451E-8F15-833021644AF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EF66BA-35C8-41C7-A0F5-6AB033119C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4D3AC4E-4087-402F-BAEE-EEEB955FB6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dd813a532594c92" /><Relationship Type="http://schemas.openxmlformats.org/officeDocument/2006/relationships/slideLayout" Target="/ppt/slideLayouts/slideLayout1.xml" Id="R00dad4fbe6254c9c" /><Relationship Type="http://schemas.openxmlformats.org/officeDocument/2006/relationships/slideLayout" Target="/ppt/slideLayouts/slideLayout2.xml" Id="R7dc6251d2ce04d5f" /><Relationship Type="http://schemas.openxmlformats.org/officeDocument/2006/relationships/slideLayout" Target="/ppt/slideLayouts/slideLayout3.xml" Id="R0e572559579542c3" /><Relationship Type="http://schemas.openxmlformats.org/officeDocument/2006/relationships/slideLayout" Target="/ppt/slideLayouts/slideLayout4.xml" Id="R62c9dd51ef1147fa" /><Relationship Type="http://schemas.openxmlformats.org/officeDocument/2006/relationships/slideLayout" Target="/ppt/slideLayouts/slideLayout5.xml" Id="R1cdc8a38412142d3" /><Relationship Type="http://schemas.openxmlformats.org/officeDocument/2006/relationships/slideLayout" Target="/ppt/slideLayouts/slideLayout6.xml" Id="Ra718542d857a43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dad4fbe6254c9c"/>
    <p:sldLayoutId xmlns:r="http://schemas.openxmlformats.org/officeDocument/2006/relationships" id="2147483650" r:id="R7dc6251d2ce04d5f"/>
    <p:sldLayoutId xmlns:r="http://schemas.openxmlformats.org/officeDocument/2006/relationships" id="2147483651" r:id="R0e572559579542c3"/>
    <p:sldLayoutId xmlns:r="http://schemas.openxmlformats.org/officeDocument/2006/relationships" id="2147483652" r:id="R62c9dd51ef1147fa"/>
    <p:sldLayoutId xmlns:r="http://schemas.openxmlformats.org/officeDocument/2006/relationships" id="2147483653" r:id="R1cdc8a38412142d3"/>
    <p:sldLayoutId xmlns:r="http://schemas.openxmlformats.org/officeDocument/2006/relationships" id="2147483654" r:id="Ra718542d857a43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edc7247ec446e" /><Relationship Type="http://schemas.openxmlformats.org/officeDocument/2006/relationships/notesSlide" Target="/ppt/notesSlides/notesSlide1.xml" Id="R0c4bacdc77974b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c321e1bb434bbf" /><Relationship Type="http://schemas.openxmlformats.org/officeDocument/2006/relationships/notesSlide" Target="/ppt/notesSlides/notesSlide2.xml" Id="Rb8f6ff7281e541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61c50ffe684455" /><Relationship Type="http://schemas.openxmlformats.org/officeDocument/2006/relationships/notesSlide" Target="/ppt/notesSlides/notesSlide3.xml" Id="Ref3ccb82ea9942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f1361ab3d14c1d" /><Relationship Type="http://schemas.openxmlformats.org/officeDocument/2006/relationships/image" Target="/ppt/media/image.bin" Id="Rff891bdc58434426" /><Relationship Type="http://schemas.openxmlformats.org/officeDocument/2006/relationships/image" Target="/ppt/media/image2.bin" Id="R09ac750f36e44073" /><Relationship Type="http://schemas.openxmlformats.org/officeDocument/2006/relationships/image" Target="/ppt/media/image3.bin" Id="Ree5bc66985c04ed0" /><Relationship Type="http://schemas.openxmlformats.org/officeDocument/2006/relationships/notesSlide" Target="/ppt/notesSlides/notesSlide4.xml" Id="R563447b9eb2f4e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3f3dcf07c94656" /><Relationship Type="http://schemas.openxmlformats.org/officeDocument/2006/relationships/notesSlide" Target="/ppt/notesSlides/notesSlide5.xml" Id="R5b254422518143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867a9546284efb" /><Relationship Type="http://schemas.openxmlformats.org/officeDocument/2006/relationships/notesSlide" Target="/ppt/notesSlides/notesSlide6.xml" Id="R68cc4fae3b9e4a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114ff1bdfe4f1a" /><Relationship Type="http://schemas.openxmlformats.org/officeDocument/2006/relationships/notesSlide" Target="/ppt/notesSlides/notesSlide7.xml" Id="R02e51d2205fb46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b076344f1441d0" /><Relationship Type="http://schemas.openxmlformats.org/officeDocument/2006/relationships/notesSlide" Target="/ppt/notesSlides/notesSlide8.xml" Id="R580715df09bd49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8153e492fe44c4" /><Relationship Type="http://schemas.openxmlformats.org/officeDocument/2006/relationships/notesSlide" Target="/ppt/notesSlides/notesSlide9.xml" Id="R8713bc33d1e04f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de9410e3a41f5" /><Relationship Type="http://schemas.openxmlformats.org/officeDocument/2006/relationships/notesSlide" Target="/ppt/notesSlides/notesSlide10.xml" Id="R39a8b2bbd42645e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74c0f1fc524278" /><Relationship Type="http://schemas.openxmlformats.org/officeDocument/2006/relationships/notesSlide" Target="/ppt/notesSlides/notesSlide11.xml" Id="Raa55abf92a124f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88e1259e8c4949" /><Relationship Type="http://schemas.openxmlformats.org/officeDocument/2006/relationships/notesSlide" Target="/ppt/notesSlides/notesSlide12.xml" Id="R7d18cb74707b45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63DA0AF-10FB-4FA1-A94C-2D9A8721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ШЕСТЬ ФОРМАТОВ ДЛЯ СЕМЕЙНОГО БИЗНЕСА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E2956-BACA-44C5-B6D5-A8F519D3C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Город открытий</a:t>
            </a:r>
          </a:p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Игровой центр 1 000 м²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E00EF-596A-4E7F-9EA0-3D7CFA0D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9F85F3-DFE3-44CE-B19F-9ED8E6CD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E81108-8F17-4AB4-A548-D4D27030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Оборудование, зонирование,</a:t>
            </a:r>
          </a:p>
          <a:p xmlns:a="http://schemas.openxmlformats.org/drawingml/2006/main">
            <a:pPr>
              <a:defRPr sz="22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финансовая модель и запуск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6446A3-FBB1-415C-A057-4128FD3D6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Оборудование RR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770C6-0807-47C1-B12F-126BBF06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4953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11,74 млн 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78D37F-8928-4ED9-8EFC-79CDA004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Полный стартовый бюджет 54,49 млн ₽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B817F7-0A45-412F-AC8F-DE17300C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Целевой срок 15 мес.</a:t>
            </a:r>
          </a:p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 требуемом спросе 6 594 входов/мес.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D81F2-A63A-4866-8571-2EEB5E74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1857375"/>
            <a:ext cx="2559844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9513B-7077-4922-B675-A55D5E2AD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1857375"/>
            <a:ext cx="1151930" cy="143351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3E22F-2E3E-4927-8670-83B73AE7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3495675"/>
            <a:ext cx="115193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860F5-C0C6-40CC-9A26-15641335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3905250"/>
            <a:ext cx="1151930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414192-E5B0-49D8-B391-80F9C9A1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4724400"/>
            <a:ext cx="1151930" cy="5119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0F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C61E54-506F-4B82-899C-35F7E933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2203" y="5441156"/>
            <a:ext cx="1151930" cy="5119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EDC86B-ED46-4BA6-B4B5-DEB56ABA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1857375"/>
            <a:ext cx="1151930" cy="7167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B92ABB-D68C-4017-9BDC-D476E2189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2574131"/>
            <a:ext cx="115193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BFA2E3-F91E-4DFE-BA40-172807B1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2983706"/>
            <a:ext cx="1151930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1B2DD8-A2CD-437E-99FD-65580DF6D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3495675"/>
            <a:ext cx="1151930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92A76D-E25C-4759-897D-5D2A9F39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3700463"/>
            <a:ext cx="1151930" cy="6143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49CEE1-5734-455E-8DC9-B875FFD2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4314825"/>
            <a:ext cx="1151930" cy="92154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E6E8B9-7572-4B6E-AE29-4DD0E58B1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5441156"/>
            <a:ext cx="1151930" cy="1023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0572AE-10AB-4EAD-8322-DCDDD513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0117" y="5543550"/>
            <a:ext cx="115193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0008B3-64CC-4F8C-BA39-7D3016D3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2443" y="1867614"/>
            <a:ext cx="773073" cy="12389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1AC842-E259-4149-94A0-C9C4B6F8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2443" y="3505914"/>
            <a:ext cx="808911" cy="35325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3DD21B-2D46-432E-A371-BB3E3F55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2443" y="4734639"/>
            <a:ext cx="972741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8775B9-6612-4345-A1F2-B89F4B94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2443" y="3915489"/>
            <a:ext cx="348139" cy="47101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F403EA-580A-455B-AC8F-7243711D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0581" y="3915489"/>
            <a:ext cx="471011" cy="34813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E5D31C-EBAB-4552-86C1-1AA80E29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0581" y="4263628"/>
            <a:ext cx="351211" cy="35121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FCAD9A-557D-47D9-8A32-40DEA5635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1593" y="3915489"/>
            <a:ext cx="307181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C11747-DFA3-420F-AA3D-6DFBF017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0357" y="4325064"/>
            <a:ext cx="307181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51708D0-5F67-4E91-BEC3-D4266DF1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0357" y="4632246"/>
            <a:ext cx="225266" cy="4505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0C555A-FD10-477F-957F-D39A0FFAF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5623" y="4632246"/>
            <a:ext cx="225266" cy="4505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10CA5C7-981B-424E-8E07-5A50710E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7538" y="4325064"/>
            <a:ext cx="204788" cy="2559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BCFE1B7-1CCA-4AB3-A5F3-4A079F5A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2325" y="4325064"/>
            <a:ext cx="184309" cy="15359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2C0260E-8AF6-4956-9D30-00EE99C0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6634" y="4325064"/>
            <a:ext cx="184309" cy="15359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A34DBF3-CADA-4A67-B2E5-1D2EC0D0C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0943" y="4325064"/>
            <a:ext cx="184309" cy="15359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30BAC6E-F2A5-41CB-AFA0-C4AA59D5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0357" y="5082778"/>
            <a:ext cx="204788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00E7908-2644-4279-AD28-7FCF3822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144" y="5082778"/>
            <a:ext cx="204788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96A6472-C261-4E53-B7E4-A272ED310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9932" y="5082778"/>
            <a:ext cx="204788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0F45657-FF2F-40C5-A98A-60C77C9E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0889" y="4581049"/>
            <a:ext cx="122873" cy="1843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33A2D29-7DEE-403B-9392-1570EC67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0889" y="4765358"/>
            <a:ext cx="122873" cy="1843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9D7E969-7194-44D4-9818-1AE37075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0889" y="4949666"/>
            <a:ext cx="184309" cy="12287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B6880F4-BD8F-4228-8F6E-15C37971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719" y="5072539"/>
            <a:ext cx="184309" cy="15359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BB1EAE0-C64E-46F0-AA30-8737A437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1353" y="3505914"/>
            <a:ext cx="184309" cy="1843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519D73-415D-40B7-8D97-22B2F1D6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1353" y="3690223"/>
            <a:ext cx="184309" cy="1843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F291E0F-1A60-4DE5-A607-E92DED5D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2443" y="5451396"/>
            <a:ext cx="143351" cy="204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7919355-683D-441D-B063-07539507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0357" y="3710702"/>
            <a:ext cx="204788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22A2AD8-D3AD-4D9D-8ACA-B7DF63ED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144" y="3710702"/>
            <a:ext cx="307181" cy="307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</p:spTree>
    <p:extLst>
      <p:ext uri="{BB962C8B-B14F-4D97-AF65-F5344CB8AC3E}">
        <p14:creationId xmlns:p14="http://schemas.microsoft.com/office/powerpoint/2010/main" val="19919663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3066E50-3A68-4536-B321-00B0E450D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C7BA6-9890-4922-B297-DA86545C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Планировка и игровые маршруты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EE2C7F-CB73-47A3-87E3-B8C05B46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1BB546-F53F-4939-A9CB-C63437CC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549E7B-13AF-4D85-B737-949F0A1B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1857375"/>
            <a:ext cx="2619375" cy="419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8FA"/>
          </a:solidFill>
          <a:ln xmlns:a="http://schemas.openxmlformats.org/drawingml/2006/main" w="9525">
            <a:solidFill>
              <a:srgbClr val="38516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B9C01F-E61E-4C60-AC2D-53D55459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1857375"/>
            <a:ext cx="1178719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A4842-C1D1-47CF-BFCB-C7D4335E4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3533775"/>
            <a:ext cx="1178719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8CC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24202-432F-4432-A459-BB2D2FBD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3952875"/>
            <a:ext cx="1178719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BFA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90367-58C3-42F3-8C49-6CD4E44D7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4791075"/>
            <a:ext cx="1178719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E0F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9389F1-DD46-447F-9A47-09371AE6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4063" y="5524500"/>
            <a:ext cx="1178719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4E8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A9B1A-AB65-46E9-908B-E30577BF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1857375"/>
            <a:ext cx="1178719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1BF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9BB648-2D3D-42E6-BEF8-FEA8FECF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2590800"/>
            <a:ext cx="1178719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8E9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F5685-CAFC-4D1A-8D30-9E52921F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3009900"/>
            <a:ext cx="1178719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33484E-87EC-486B-8BE2-27245ACE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3533775"/>
            <a:ext cx="1178719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DFE6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AA7441-42E0-42A1-A53D-A44AE04B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3743325"/>
            <a:ext cx="1178719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E1FB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8B7F10-0C4A-4667-A365-2F8A3042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4371975"/>
            <a:ext cx="1178719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633734-16C3-48D8-ADD4-6ECE927E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5524500"/>
            <a:ext cx="1178719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EF5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38730B-DD6C-4934-B3B4-C437DB3B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4719" y="5629275"/>
            <a:ext cx="1178719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F0"/>
          </a:solidFill>
          <a:ln xmlns:a="http://schemas.openxmlformats.org/drawingml/2006/main" w="9525">
            <a:solidFill>
              <a:srgbClr val="9CAEB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0042AF-D2EE-47E6-813C-BDA5A440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4540" y="1867853"/>
            <a:ext cx="791051" cy="126777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244FD2-8EE7-4812-9ED2-7EA4F4280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4540" y="3544253"/>
            <a:ext cx="827723" cy="36147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36507C-209B-473F-B067-01E69220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4540" y="4801553"/>
            <a:ext cx="995363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1C6EE7-C063-416E-B049-7B68C48E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4540" y="3963353"/>
            <a:ext cx="356235" cy="48196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5889B5-EE4E-4CB7-94DE-F568FD09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3963353"/>
            <a:ext cx="481965" cy="35623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17896C-AFE7-4429-8F7A-123C9B50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4319588"/>
            <a:ext cx="359378" cy="35937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BC1D2B-1D4F-481C-95A7-2CA8E03C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3963353"/>
            <a:ext cx="31432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330463-2564-4B35-B5E1-2C36501E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196" y="4382453"/>
            <a:ext cx="31432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546265-0CAE-4B93-96EA-4BAA9AD8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196" y="4696778"/>
            <a:ext cx="230505" cy="4610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7B603F-F267-49D3-851E-99673957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701" y="4696778"/>
            <a:ext cx="230505" cy="4610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47BE23-907D-45FC-BBC6-C90C25F0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9521" y="4382453"/>
            <a:ext cx="209550" cy="26193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EA1393C-68F0-472C-A762-DA0AFE06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9071" y="4382453"/>
            <a:ext cx="188595" cy="15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ABAD0BA-216E-4AF7-8C84-0253D71A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7666" y="4382453"/>
            <a:ext cx="188595" cy="15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85B2DC9-D755-4FC8-A34B-84225AE1C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6261" y="4382453"/>
            <a:ext cx="188595" cy="15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1925133-6CE1-4E9A-9594-E17DC37A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196" y="5157788"/>
            <a:ext cx="20955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A8A2479-957B-4D13-A2D0-BA132702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4746" y="5157788"/>
            <a:ext cx="20955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CD01CC7-9714-4800-A23B-4553C4C7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296" y="5157788"/>
            <a:ext cx="20955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C859BA5-53F5-4A00-BD95-13512F351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206" y="4644390"/>
            <a:ext cx="125730" cy="1885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DE11CB7-7A85-420C-9751-9916A371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206" y="4832985"/>
            <a:ext cx="125730" cy="1885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17E5278-4397-47D0-AFC9-AB9C7290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206" y="5021580"/>
            <a:ext cx="188595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FB1D154-0377-4B24-B40E-F94B518A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3846" y="5147310"/>
            <a:ext cx="188595" cy="1571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806BD02-6933-4355-B12F-40D864DE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263" y="3544253"/>
            <a:ext cx="188595" cy="1885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87AA7A9-5727-464E-B7E0-EEA680AD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2263" y="3732848"/>
            <a:ext cx="188595" cy="1885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0FAAA8F-E2C4-4AD8-B4CA-7273B53A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4540" y="5534978"/>
            <a:ext cx="146685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F604C78-DCAC-4389-BBBF-8BF1C06F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196" y="3753803"/>
            <a:ext cx="20955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6FF5FFF-B3A5-4141-B7C6-19116D81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4746" y="3753803"/>
            <a:ext cx="314325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56738D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857488D-4086-4A2D-9DC8-E0401EC4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6672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Помещение 25 × 40 м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Чистая высота от 5.5 м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Общие проходы 190,0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Зоны 810,0 м²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Итого 1 000 м²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847FE1F-1588-49EF-9604-A07642F55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9530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Колонны, двери, перекрытия и инженерия</a:t>
            </a:r>
          </a:p>
          <a:p xmlns:a="http://schemas.openxmlformats.org/drawingml/2006/main">
            <a:pPr>
              <a:defRPr sz="1725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проверяются по реальному объекту.</a:t>
            </a:r>
          </a:p>
        </p:txBody>
      </p:sp>
    </p:spTree>
    <p:extLst>
      <p:ext uri="{BB962C8B-B14F-4D97-AF65-F5344CB8AC3E}">
        <p14:creationId xmlns:p14="http://schemas.microsoft.com/office/powerpoint/2010/main" val="6786170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A904AB-D812-46CB-BB24-64345C0F0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B3A1F1-1777-4B5D-A84F-A3D25429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Родители остаются с комфортом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D1CD6-B7B5-4FEC-9854-EBB47963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86553-49F8-437A-BA3F-ED39FB78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A1149-790F-4717-99D1-BF279BD9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Мест кафе: 48</a:t>
            </a:r>
          </a:p>
          <a:p xmlns:a="http://schemas.openxmlformats.org/drawingml/2006/main">
            <a: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Рабочих мест: 10</a:t>
            </a:r>
          </a:p>
          <a:p xmlns:a="http://schemas.openxmlformats.org/drawingml/2006/main">
            <a: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20 розеточных точек</a:t>
            </a:r>
          </a:p>
          <a:p xmlns:a="http://schemas.openxmlformats.org/drawingml/2006/main">
            <a:pPr>
              <a:defRPr sz="255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Wi-Fi и шахматы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3F03F-8750-4D8D-A3BA-F916BE374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47875"/>
            <a:ext cx="48577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Тихая посадка рядом с игровым маршрутом.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Акустическое отделение от сцены,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свободные проходы и доступный санузел.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Рабочие места не заменяют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присмотр операторов.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35230-59D2-453F-9613-D18D7A59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Банкетных комнат: 2. Их продажи планируются отдельно от входа и еды.</a:t>
            </a:r>
          </a:p>
        </p:txBody>
      </p:sp>
    </p:spTree>
    <p:extLst>
      <p:ext uri="{BB962C8B-B14F-4D97-AF65-F5344CB8AC3E}">
        <p14:creationId xmlns:p14="http://schemas.microsoft.com/office/powerpoint/2010/main" val="3370712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EA5AE3-4D40-4875-B1CD-9E6668F8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C5A74-11D3-4022-8235-62EF07C5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Игровая основа — оборудование RR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D68930-A8DE-4439-BC5B-E995FDCD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86F28-8FDA-4BAF-86A9-BF076684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D022DA-824B-4B75-A114-80C61409DC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891bdc58434426"/>
          <a:stretch xmlns:a="http://schemas.openxmlformats.org/drawingml/2006/main"/>
        </p:blipFill>
        <p:spPr>
          <a:xfrm xmlns:a="http://schemas.openxmlformats.org/drawingml/2006/main">
            <a:off x="590550" y="2237804"/>
            <a:ext cx="3429000" cy="2287143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74EB1E-21AE-4358-9DBE-1AC95BAB6E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ac750f36e44073"/>
          <a:stretch xmlns:a="http://schemas.openxmlformats.org/drawingml/2006/main"/>
        </p:blipFill>
        <p:spPr>
          <a:xfrm xmlns:a="http://schemas.openxmlformats.org/drawingml/2006/main">
            <a:off x="4381500" y="1952625"/>
            <a:ext cx="2857500" cy="2857500"/>
          </a:xfrm>
          <a:prstGeom xmlns:a="http://schemas.openxmlformats.org/drawingml/2006/main" prst="rect">
            <a:avLst/>
          </a:prstGeom>
        </p:spPr>
      </p:pic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0859E5-F7CC-4B9D-978D-D36409A242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bc66985c04ed0"/>
          <a:stretch xmlns:a="http://schemas.openxmlformats.org/drawingml/2006/main"/>
        </p:blipFill>
        <p:spPr>
          <a:xfrm xmlns:a="http://schemas.openxmlformats.org/drawingml/2006/main">
            <a:off x="8334375" y="1952625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2581A-D9CC-46E5-9B1E-1BB4351B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000625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Pixel Battle 96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B2EBAE-1505-48CC-A1D4-9844287E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4 в ряд 2.0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3F5FCA-2EC3-4F4B-9DD7-CFA8EE09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0006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Аэрохоккей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C9BDA-133D-4C9D-8A61-C0BA8530E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0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Каталожные изображения. Полная спецификация и кликабельные ссылки — в техническом PDF.</a:t>
            </a:r>
          </a:p>
        </p:txBody>
      </p:sp>
    </p:spTree>
    <p:extLst>
      <p:ext uri="{BB962C8B-B14F-4D97-AF65-F5344CB8AC3E}">
        <p14:creationId xmlns:p14="http://schemas.microsoft.com/office/powerpoint/2010/main" val="19588780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363090-E476-46F1-A719-E1A3F6D3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66BC7-2AB7-4880-BF35-817429A4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 зарабатывают зоны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E9D1C-5D88-428E-94AE-B6AE0378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80AAB-5C4C-4D82-9696-A46D2402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EB9B7-E029-4A91-95B6-79AB63E22954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096000"/>
                <a:gridCol w="2857500"/>
                <a:gridCol w="2019300"/>
              </a:tblGrid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Зона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Платежи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Доля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Входные билеты и свободная игра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5,28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52,0%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Технологические аттракционы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0,62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6,1%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Аркады и семейные игры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0,94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9,3%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Банкетные комнаты и ведущий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1,13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11,1%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Кафе и ожидание родителей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1,90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18,7%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Платные мастер-классы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1,4%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00063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Нейрофото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0,14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1,4%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818FE-01CD-4410-946D-90406F610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53125"/>
            <a:ext cx="1095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Входы, праздничный пакет и еда учитываются отдельно — без повторной продажи в расчете.</a:t>
            </a:r>
          </a:p>
        </p:txBody>
      </p:sp>
    </p:spTree>
    <p:extLst>
      <p:ext uri="{BB962C8B-B14F-4D97-AF65-F5344CB8AC3E}">
        <p14:creationId xmlns:p14="http://schemas.microsoft.com/office/powerpoint/2010/main" val="5466062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FE8D80-FD28-4566-9858-B46974E3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3348F-F02C-43FC-8DEA-B4CBB6B0A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Полный бюджет открытия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230262-436D-4766-ADB8-070E807A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0FC30-6AF3-4DCA-A684-81750529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32CC4D-66C0-4EB8-B637-0BE33F49B310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810500"/>
                <a:gridCol w="3162300"/>
              </a:tblGrid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Статья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млн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Оборудование RR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11.74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Доставка и монтаж: резерв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0.94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Отделка и внешнее оснащение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27.3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Непредвиденные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Депозит, реклама и оборотный запас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10.52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544286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ИТОГО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54.49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2E08F2-A871-4DD2-BCC9-2792053D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Внешнее оснащение — отдельные поставщики и сметы. Кредит и покупка здания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8571542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CA4FA-E481-4D5D-9505-A9300CEEF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8D3D98-371C-4DFC-9251-BF551A7D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Команда и ежедневная работа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E1401E-F75E-407C-AEBD-AA21FC56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6FD55-486C-472C-86FB-4E901F50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40A223-3D93-4A87-B5EB-DBF50C22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30,40 FTE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1470B6-FF78-4EFB-8B25-A28BC99D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Объем оплачиваемых ставок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61267-0A58-47F4-A6F5-6EFB6938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1,92 млн ₽ / мес.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C42DD-AF10-4313-AF5B-2F5540AE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ФОТ gross + резерв взносов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6BAB19-1281-4AA9-B1A9-45E1163B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9550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На дежурстве постов: 10.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Управление, уборка, техника и события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 дополнительному графику.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Десять учебных дней, наставник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и допуск к каждому типу оборудования.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55B0ED-A02E-44C7-B045-EF87D448B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Зарплаты — бюджетные гипотезы для города 300 тыс. жителей; уточняются перед наймом.</a:t>
            </a:r>
          </a:p>
        </p:txBody>
      </p:sp>
    </p:spTree>
    <p:extLst>
      <p:ext uri="{BB962C8B-B14F-4D97-AF65-F5344CB8AC3E}">
        <p14:creationId xmlns:p14="http://schemas.microsoft.com/office/powerpoint/2010/main" val="4675643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8833B-FC2F-4146-8715-184C1FC0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D297F-760D-4DB3-99DE-83D4D9B9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Какой спрос нужен для окупаемости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B14552-5CB1-4F4E-BFBF-C2D9E79E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D40B0-B011-4E70-9D8D-E85CF1A8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7F2739-197C-4F30-8090-58091448E73B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62500"/>
                <a:gridCol w="2857500"/>
                <a:gridCol w="3352800"/>
              </a:tblGrid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Сценарий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Входов /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Срок возврата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Исходный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4 200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36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−30%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2 940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&gt;48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Спрос +25%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5 250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23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0960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Целевой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6 594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15 мес.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A7B56-D8B2-4ED7-A12F-F2AE6E50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Целевой спрос получен обратным расчетом.</a:t>
            </a:r>
          </a:p>
          <a:p xmlns:a="http://schemas.openxmlformats.org/drawingml/2006/main">
            <a:pPr>
              <a:defRPr sz="21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Это требование к бизнесу, а не обещание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0361280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DCA85-909B-40EF-BD3E-A0918F1B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DB482-66DE-43F1-82AF-49CB09D26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Электрика: резерв и проверка паспортов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B4A37-9929-44EB-9C6B-6EB97732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2E8A59-7CD7-4038-A0C7-42212C19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2AAFE7-F53B-446D-8DFE-5FA957F9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429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90,5 кВт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29F2C9-B5D1-40F2-8CF1-6F6AD66E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429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Ориентир запроса с резервом 25%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5BC49-AB25-4D34-9D74-261CE894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429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Раздельные игровые, кухонные,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розеточные и аварийные цепи.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Сечения, защита и фазность —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только по рабочему проекту.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82FE12-869B-4F8E-9BD0-F40D43A7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47875"/>
            <a:ext cx="4762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Мощности без паспортов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показаны как резервы.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Energy Jump: проверить напряжение.</a:t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Триколор: расхождение 60/600 Вт.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Отопление и HVAC — по ТУ объекта.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B89E4D-5C0A-4F0B-A02F-FEC28607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Монтаж и испытания — квалифицированным подрядчиком, с исполнительной документацией.</a:t>
            </a:r>
          </a:p>
        </p:txBody>
      </p:sp>
    </p:spTree>
    <p:extLst>
      <p:ext uri="{BB962C8B-B14F-4D97-AF65-F5344CB8AC3E}">
        <p14:creationId xmlns:p14="http://schemas.microsoft.com/office/powerpoint/2010/main" val="9169372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4924E5-B0F0-4A9C-A3F4-F5E53D30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5B4B1E-DEBA-4295-A327-85B5C11DC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Безопасность и эвакуация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F44367-64DA-46D7-A249-04C804FA5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C69F57-1843-42BD-A3AA-A779CE934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38D5FA-C844-498B-AE67-50EF9BC73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334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Выходы и проходы</a:t>
            </a:r>
          </a:p>
          <a:p xmlns:a="http://schemas.openxmlformats.org/drawingml/2006/main">
            <a: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не занимают играми</a:t>
            </a:r>
          </a:p>
          <a:p xmlns:a="http://schemas.openxmlformats.org/drawingml/2006/main">
            <a:pPr>
              <a:defRPr sz="2700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или очередью.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9B6F8-4DE0-4FF3-9500-06A04ACE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47875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Возраст и загрузка — по паспорту.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Ежедневный осмотр и журнал дефектов.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Неисправный прибор закрыт до приемки.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Ребенок передается сопровождающему.</a:t>
            </a:r>
          </a:p>
          <a:p xmlns:a="http://schemas.openxmlformats.org/drawingml/2006/main">
            <a:pPr>
              <a:defRPr sz="202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Уборка и мойка шаров по регламенту.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8F0B5-2BF9-434A-AF34-996F00E1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Схема эвакуации предварительная. Нужны проверка фактических путей, дверей,</a:t>
            </a:r>
          </a:p>
          <a:p xmlns:a="http://schemas.openxmlformats.org/drawingml/2006/main">
            <a:pPr>
              <a:defRPr sz="1800" b="0">
                <a:solidFill>
                  <a:srgbClr val="A0403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04031"/>
                </a:solidFill>
                <a:latin typeface="Arial"/>
                <a:ea typeface="Arial"/>
                <a:cs typeface="Arial"/>
              </a:rPr>
              <a:t>вместимости и действий сотрудников; на стенд эта концепция не размещается.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9583599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65BC09-64DF-42D9-AE66-6E0FC2DE7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23047E-068B-4DBC-A6EC-33C581DD5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События дают повод 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164330-A3D4-45F1-B9CF-6CDA0D9F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D2462-124A-4849-A265-F3FF0020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3D5BD5-D7B0-4E2D-BBA0-938DAA17BF6F}"/>
              </a:ext>
            </a:extLst>
          </p:cNvPr>
          <p:cNvGraphicFramePr/>
          <p:nvPr/>
        </p:nvGraphicFramePr>
        <p:xfrm>
          <a:off xmlns:a="http://schemas.openxmlformats.org/drawingml/2006/main" x="609600" y="1857375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6191250"/>
                <a:gridCol w="3448050"/>
              </a:tblGrid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Неделя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Программа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Промо из месячного бюджета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T w="4763">
                      <a:solidFill>
                        <a:srgbClr val="D5DFE8"/>
                      </a:solidFill>
                      <a:prstDash val="solid"/>
                    </a:lnT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6651A1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Семейный квест + турнир навыка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Творческая мастерская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4 500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Семейная дискотека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6 000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EDF3F7"/>
                    </a:solidFill>
                  </a:tcPr>
                </a:tc>
              </a:tr>
              <a:tr h="628650"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marL="91440" marR="91440" marT="45720" marB="45720">
                    <a:lnL w="4763">
                      <a:solidFill>
                        <a:srgbClr val="D5DFE8"/>
                      </a:solidFill>
                      <a:prstDash val="solid"/>
                    </a:lnL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Тематический день клуба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76200" rIns="114300" bIns="76200"/>
                    <a:lstStyle/>
                    <a:p>
                      <a:r>
                        <a:rPr sz="1650" b="0">
                          <a:solidFill>
                            <a:srgbClr val="253448"/>
                          </a:solidFill>
                          <a:latin typeface="Arial"/>
                          <a:ea typeface="Arial"/>
                          <a:cs typeface="Arial"/>
                        </a:rPr>
                        <a:t>7 500 ₽</a:t>
                      </a:r>
                    </a:p>
                  </a:txBody>
                  <a:tcPr marL="91440" marR="91440" marT="45720" marB="45720">
                    <a:lnR w="4763">
                      <a:solidFill>
                        <a:srgbClr val="D5DFE8"/>
                      </a:solidFill>
                      <a:prstDash val="solid"/>
                    </a:lnR>
                    <a:lnB w="4763">
                      <a:solidFill>
                        <a:srgbClr val="D5DFE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ACC08-CFFF-408C-B823-7C3042A51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5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Небольшие регулярные блоки + праздники по записи. Призы за навык и участие,</a:t>
            </a:r>
          </a:p>
          <a:p xmlns:a="http://schemas.openxmlformats.org/drawingml/2006/main">
            <a:pPr>
              <a:defRPr sz="1875" b="0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3448"/>
                </a:solidFill>
                <a:latin typeface="Arial"/>
                <a:ea typeface="Arial"/>
                <a:cs typeface="Arial"/>
              </a:rPr>
              <a:t>прозрачные правила, без денежных выигрышей. Даты проверяются тестом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2906057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44B4A-2182-44BB-94C5-404C590A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1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651A1"/>
                </a:solidFill>
                <a:latin typeface="Arial"/>
                <a:ea typeface="Arial"/>
                <a:cs typeface="Arial"/>
              </a:rPr>
              <a:t>ROBOTIC RETAILERS · 1000 М²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99B77-5DC7-4474-B0A5-E3F5C94F4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72F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F4B"/>
                </a:solidFill>
                <a:latin typeface="Arial"/>
                <a:ea typeface="Arial"/>
                <a:cs typeface="Arial"/>
              </a:rPr>
              <a:t>Следующий шаг — адаптация к помещению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4C207F-80F1-4D4E-985A-756E520F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Концепция · 24.10.2026 · требуется адаптация под помещение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07E5E-CF03-45F6-9152-AE80E18A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65758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65758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F282A-8FE5-4C07-B16E-2C157EA5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10763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01  Помещение и рабочие проекты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02  Подтвержденный локальный спрос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03  Паспорта, поставки и монтаж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04  Штат и учебные сеансы</a:t>
            </a:r>
          </a:p>
          <a:p xmlns:a="http://schemas.openxmlformats.org/drawingml/2006/main">
            <a:pPr>
              <a:defRPr sz="2325" b="1">
                <a:solidFill>
                  <a:srgbClr val="25344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53448"/>
                </a:solidFill>
                <a:latin typeface="Arial"/>
                <a:ea typeface="Arial"/>
                <a:cs typeface="Arial"/>
              </a:rPr>
              <a:t>05  Аналитика, реклама и повторные визиты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16343-2D99-492C-98BF-E30FFBE1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85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51A1"/>
                </a:solidFill>
                <a:latin typeface="Arial"/>
                <a:ea typeface="Arial"/>
                <a:cs typeface="Arial"/>
              </a:rPr>
              <a:t>Комплект: 6 PDF, Excel, презентация, DXF, SVG и CSV координат.</a:t>
            </a:r>
          </a:p>
          <a:p xmlns:a="http://schemas.openxmlformats.org/drawingml/2006/main">
            <a: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51A1"/>
                </a:solidFill>
                <a:latin typeface="Arial"/>
                <a:ea typeface="Arial"/>
                <a:cs typeface="Arial"/>
              </a:rPr>
              <a:t>Все игровые позиции — robotail.ru; внешних поставщиков порекомендуем.</a:t>
            </a:r>
          </a:p>
          <a:p xmlns:a="http://schemas.openxmlformats.org/drawingml/2006/main">
            <a:pPr>
              <a:defRPr sz="1725" b="0">
                <a:solidFill>
                  <a:srgbClr val="6651A1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51A1"/>
                </a:solidFill>
                <a:latin typeface="Arial"/>
                <a:ea typeface="Arial"/>
                <a:cs typeface="Arial"/>
              </a:rPr>
              <a:t>Срок окупаемости зависит от достижения целевого спроса.</a:t>
            </a:r>
          </a:p>
        </p:txBody>
      </p:sp>
    </p:spTree>
    <p:extLst>
      <p:ext uri="{BB962C8B-B14F-4D97-AF65-F5344CB8AC3E}">
        <p14:creationId xmlns:p14="http://schemas.microsoft.com/office/powerpoint/2010/main" val="13687680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2026-10-24T13:55:46.3740000Z</dcterms:created>
  <dcterms:modified xsi:type="dcterms:W3CDTF">2026-10-24T13:55:46.3740000Z</dcterms:modified>
</coreProperties>
</file>