
<file path=[Content_Types].xml><?xml version="1.0" encoding="utf-8"?>
<Types xmlns="http://schemas.openxmlformats.org/package/2006/content-types">
  <Default Extension="xml" ContentType="application/vnd.openxmlformats-package.core-properties+xml"/>
  <Default Extension="bin" ContentType="image/webp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0e0d94a3c4f43e8" /><Relationship Type="http://schemas.openxmlformats.org/officeDocument/2006/relationships/extended-properties" Target="/docProps/app.xml" Id="R16fe2d59eb454981" /><Relationship Type="http://schemas.openxmlformats.org/officeDocument/2006/relationships/officeDocument" Target="/ppt/presentation.xml" Id="R83c179b908274dc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816c26a7f4d4aac"/>
  </p:sldMasterIdLst>
  <p:notesMasterIdLst>
    <p:notesMasterId xmlns:r="http://schemas.openxmlformats.org/officeDocument/2006/relationships" r:id="R08beddd00ca84759"/>
  </p:notesMasterIdLst>
  <p:sldIdLst>
    <p:sldId xmlns:r="http://schemas.openxmlformats.org/officeDocument/2006/relationships" id="256" r:id="R0783bf33aeec43e4"/>
    <p:sldId xmlns:r="http://schemas.openxmlformats.org/officeDocument/2006/relationships" id="257" r:id="R5a2adf4730a749d7"/>
    <p:sldId xmlns:r="http://schemas.openxmlformats.org/officeDocument/2006/relationships" id="258" r:id="R97e2c9aa1c9e4afe"/>
    <p:sldId xmlns:r="http://schemas.openxmlformats.org/officeDocument/2006/relationships" id="259" r:id="R584aa3cb11aa4a45"/>
    <p:sldId xmlns:r="http://schemas.openxmlformats.org/officeDocument/2006/relationships" id="260" r:id="Rfe708e1747624e54"/>
    <p:sldId xmlns:r="http://schemas.openxmlformats.org/officeDocument/2006/relationships" id="261" r:id="R848d666d1fb74ed8"/>
    <p:sldId xmlns:r="http://schemas.openxmlformats.org/officeDocument/2006/relationships" id="262" r:id="Rbfce29bb4e864ff8"/>
    <p:sldId xmlns:r="http://schemas.openxmlformats.org/officeDocument/2006/relationships" id="263" r:id="Rc0b20c66d66f4dcd"/>
    <p:sldId xmlns:r="http://schemas.openxmlformats.org/officeDocument/2006/relationships" id="264" r:id="Rc3b6d44d51124782"/>
    <p:sldId xmlns:r="http://schemas.openxmlformats.org/officeDocument/2006/relationships" id="265" r:id="Rb0856a9c541a4cb4"/>
    <p:sldId xmlns:r="http://schemas.openxmlformats.org/officeDocument/2006/relationships" id="266" r:id="R57f802f4d10441d9"/>
    <p:sldId xmlns:r="http://schemas.openxmlformats.org/officeDocument/2006/relationships" id="267" r:id="R7899eaf08bc446e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c65a2cf32944d83" /><Relationship Type="http://schemas.openxmlformats.org/officeDocument/2006/relationships/slideMaster" Target="/ppt/slideMasters/slideMaster1.xml" Id="R1816c26a7f4d4aac" /><Relationship Type="http://schemas.openxmlformats.org/officeDocument/2006/relationships/notesMaster" Target="/ppt/notesMasters/notesMaster1.xml" Id="R08beddd00ca84759" /><Relationship Type="http://schemas.openxmlformats.org/officeDocument/2006/relationships/presProps" Target="/ppt/presProps.xml" Id="Rd970ed3d3ca34252" /><Relationship Type="http://schemas.openxmlformats.org/officeDocument/2006/relationships/tableStyles" Target="/ppt/tableStyles.xml" Id="Racc24dc161874fd3" /><Relationship Type="http://schemas.openxmlformats.org/officeDocument/2006/relationships/slide" Target="/ppt/slides/slide1.xml" Id="R0783bf33aeec43e4" /><Relationship Type="http://schemas.openxmlformats.org/officeDocument/2006/relationships/slide" Target="/ppt/slides/slide2.xml" Id="R5a2adf4730a749d7" /><Relationship Type="http://schemas.openxmlformats.org/officeDocument/2006/relationships/slide" Target="/ppt/slides/slide3.xml" Id="R97e2c9aa1c9e4afe" /><Relationship Type="http://schemas.openxmlformats.org/officeDocument/2006/relationships/slide" Target="/ppt/slides/slide4.xml" Id="R584aa3cb11aa4a45" /><Relationship Type="http://schemas.openxmlformats.org/officeDocument/2006/relationships/slide" Target="/ppt/slides/slide5.xml" Id="Rfe708e1747624e54" /><Relationship Type="http://schemas.openxmlformats.org/officeDocument/2006/relationships/slide" Target="/ppt/slides/slide6.xml" Id="R848d666d1fb74ed8" /><Relationship Type="http://schemas.openxmlformats.org/officeDocument/2006/relationships/slide" Target="/ppt/slides/slide7.xml" Id="Rbfce29bb4e864ff8" /><Relationship Type="http://schemas.openxmlformats.org/officeDocument/2006/relationships/slide" Target="/ppt/slides/slide8.xml" Id="Rc0b20c66d66f4dcd" /><Relationship Type="http://schemas.openxmlformats.org/officeDocument/2006/relationships/slide" Target="/ppt/slides/slide9.xml" Id="Rc3b6d44d51124782" /><Relationship Type="http://schemas.openxmlformats.org/officeDocument/2006/relationships/slide" Target="/ppt/slides/slide10.xml" Id="Rb0856a9c541a4cb4" /><Relationship Type="http://schemas.openxmlformats.org/officeDocument/2006/relationships/slide" Target="/ppt/slides/slide11.xml" Id="R57f802f4d10441d9" /><Relationship Type="http://schemas.openxmlformats.org/officeDocument/2006/relationships/slide" Target="/ppt/slides/slide12.xml" Id="R7899eaf08bc446e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087c127187545d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87df77731b54a5c" /><Relationship Type="http://schemas.openxmlformats.org/officeDocument/2006/relationships/notesMaster" Target="/ppt/notesMasters/notesMaster1.xml" Id="R8317c2705b6d4ae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5cc78b30b6a4948" /><Relationship Type="http://schemas.openxmlformats.org/officeDocument/2006/relationships/notesMaster" Target="/ppt/notesMasters/notesMaster1.xml" Id="R5eb33eec5e29446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bf1227bdde54d4c" /><Relationship Type="http://schemas.openxmlformats.org/officeDocument/2006/relationships/notesMaster" Target="/ppt/notesMasters/notesMaster1.xml" Id="Ra224ae29b3d74aa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4c8f7e6d5b546ad" /><Relationship Type="http://schemas.openxmlformats.org/officeDocument/2006/relationships/notesMaster" Target="/ppt/notesMasters/notesMaster1.xml" Id="R8aa30c6aa38c420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76a90f309164dd7" /><Relationship Type="http://schemas.openxmlformats.org/officeDocument/2006/relationships/notesMaster" Target="/ppt/notesMasters/notesMaster1.xml" Id="Rac4a8e0ff03447b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bcb732fc70140ad" /><Relationship Type="http://schemas.openxmlformats.org/officeDocument/2006/relationships/notesMaster" Target="/ppt/notesMasters/notesMaster1.xml" Id="R10c411868491466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f27dbe8863640d9" /><Relationship Type="http://schemas.openxmlformats.org/officeDocument/2006/relationships/notesMaster" Target="/ppt/notesMasters/notesMaster1.xml" Id="R2f66a2786f9b46b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e48573f3d0d44bd" /><Relationship Type="http://schemas.openxmlformats.org/officeDocument/2006/relationships/notesMaster" Target="/ppt/notesMasters/notesMaster1.xml" Id="R7af5c5155af64a0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58a02a28480490b" /><Relationship Type="http://schemas.openxmlformats.org/officeDocument/2006/relationships/notesMaster" Target="/ppt/notesMasters/notesMaster1.xml" Id="R471bd55ddfa5477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be24ef68b9b42d9" /><Relationship Type="http://schemas.openxmlformats.org/officeDocument/2006/relationships/notesMaster" Target="/ppt/notesMasters/notesMaster1.xml" Id="Rf2301c4e2c1f48a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8c369533b71491a" /><Relationship Type="http://schemas.openxmlformats.org/officeDocument/2006/relationships/notesMaster" Target="/ppt/notesMasters/notesMaster1.xml" Id="R98fed6ee4f1545d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51e14ac424e40dc" /><Relationship Type="http://schemas.openxmlformats.org/officeDocument/2006/relationships/notesMaster" Target="/ppt/notesMasters/notesMaster1.xml" Id="Rdffbcafdc3b2403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7421710269447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ef0e2954874e8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fc0349342d4c9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0746ee0a1a7408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8474151da84b8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fdae16f14a481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C432705-ADCF-48B0-9C28-9E64516C2E8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3ED9E77-8829-4F33-973A-FBBB39ECCB0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B445456-994A-449E-93A4-55B4F972475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A79E363-6A0C-4152-BE24-EDB40A15CFD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DB06FA5-D04E-44EA-94AB-69E8D88640F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9B6521B-B598-408F-8C2B-C031B084F78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90DFE68-679A-4EE7-B7DF-7E6386B0F48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231ECFF-EC96-4A84-89CE-946EEDFAB9C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1B191F3-5272-41CD-A50C-FF9F170F8EA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1232423-C757-43CF-B1D2-9DB16AF0A5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ee187ac6b8343b6" /><Relationship Type="http://schemas.openxmlformats.org/officeDocument/2006/relationships/slideLayout" Target="/ppt/slideLayouts/slideLayout1.xml" Id="R5992f0612fc44ca7" /><Relationship Type="http://schemas.openxmlformats.org/officeDocument/2006/relationships/slideLayout" Target="/ppt/slideLayouts/slideLayout2.xml" Id="R0b930f6d59e74b47" /><Relationship Type="http://schemas.openxmlformats.org/officeDocument/2006/relationships/slideLayout" Target="/ppt/slideLayouts/slideLayout3.xml" Id="R1a46d0756c0e4b2a" /><Relationship Type="http://schemas.openxmlformats.org/officeDocument/2006/relationships/slideLayout" Target="/ppt/slideLayouts/slideLayout4.xml" Id="Rd697f63ef7d04693" /><Relationship Type="http://schemas.openxmlformats.org/officeDocument/2006/relationships/slideLayout" Target="/ppt/slideLayouts/slideLayout5.xml" Id="R909f68782cd44392" /><Relationship Type="http://schemas.openxmlformats.org/officeDocument/2006/relationships/slideLayout" Target="/ppt/slideLayouts/slideLayout6.xml" Id="Rda103777930d4a8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992f0612fc44ca7"/>
    <p:sldLayoutId xmlns:r="http://schemas.openxmlformats.org/officeDocument/2006/relationships" id="2147483650" r:id="R0b930f6d59e74b47"/>
    <p:sldLayoutId xmlns:r="http://schemas.openxmlformats.org/officeDocument/2006/relationships" id="2147483651" r:id="R1a46d0756c0e4b2a"/>
    <p:sldLayoutId xmlns:r="http://schemas.openxmlformats.org/officeDocument/2006/relationships" id="2147483652" r:id="Rd697f63ef7d04693"/>
    <p:sldLayoutId xmlns:r="http://schemas.openxmlformats.org/officeDocument/2006/relationships" id="2147483653" r:id="R909f68782cd44392"/>
    <p:sldLayoutId xmlns:r="http://schemas.openxmlformats.org/officeDocument/2006/relationships" id="2147483654" r:id="Rda103777930d4a8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43b6893ae0b4b3d" /><Relationship Type="http://schemas.openxmlformats.org/officeDocument/2006/relationships/notesSlide" Target="/ppt/notesSlides/notesSlide1.xml" Id="R9197064b52ca4a3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0af82d3a4c4cb5" /><Relationship Type="http://schemas.openxmlformats.org/officeDocument/2006/relationships/notesSlide" Target="/ppt/notesSlides/notesSlide2.xml" Id="R79147b39c0c6459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05bb998abe42a4" /><Relationship Type="http://schemas.openxmlformats.org/officeDocument/2006/relationships/notesSlide" Target="/ppt/notesSlides/notesSlide3.xml" Id="Rb04b6e5d2dab4e4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51ae91b46b4a5b" /><Relationship Type="http://schemas.openxmlformats.org/officeDocument/2006/relationships/image" Target="/ppt/media/image.bin" Id="R429035c49697436a" /><Relationship Type="http://schemas.openxmlformats.org/officeDocument/2006/relationships/image" Target="/ppt/media/image2.bin" Id="Rfa414cd8c50f4656" /><Relationship Type="http://schemas.openxmlformats.org/officeDocument/2006/relationships/image" Target="/ppt/media/image3.bin" Id="R96e09f4fb90e4593" /><Relationship Type="http://schemas.openxmlformats.org/officeDocument/2006/relationships/notesSlide" Target="/ppt/notesSlides/notesSlide4.xml" Id="Reb8c2bce804c472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daded8f24ed4ffd" /><Relationship Type="http://schemas.openxmlformats.org/officeDocument/2006/relationships/notesSlide" Target="/ppt/notesSlides/notesSlide5.xml" Id="R959d6831f8f6496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5b22b8c7844036" /><Relationship Type="http://schemas.openxmlformats.org/officeDocument/2006/relationships/notesSlide" Target="/ppt/notesSlides/notesSlide6.xml" Id="R1818adfc85d942e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7b977cf1fc48bc" /><Relationship Type="http://schemas.openxmlformats.org/officeDocument/2006/relationships/notesSlide" Target="/ppt/notesSlides/notesSlide7.xml" Id="R208f2be93ace491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62607186104898" /><Relationship Type="http://schemas.openxmlformats.org/officeDocument/2006/relationships/notesSlide" Target="/ppt/notesSlides/notesSlide8.xml" Id="R01f4196749cb453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8b12b6a0fca470e" /><Relationship Type="http://schemas.openxmlformats.org/officeDocument/2006/relationships/notesSlide" Target="/ppt/notesSlides/notesSlide9.xml" Id="R3f981e9f880342b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a2c8e4db7340c9" /><Relationship Type="http://schemas.openxmlformats.org/officeDocument/2006/relationships/notesSlide" Target="/ppt/notesSlides/notesSlide10.xml" Id="Rbdb9eb8455e1401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095ce1555ca41dd" /><Relationship Type="http://schemas.openxmlformats.org/officeDocument/2006/relationships/notesSlide" Target="/ppt/notesSlides/notesSlide11.xml" Id="R8e57a98e344d462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7c9bb1815e406d" /><Relationship Type="http://schemas.openxmlformats.org/officeDocument/2006/relationships/notesSlide" Target="/ppt/notesSlides/notesSlide12.xml" Id="R784d8f9af351406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4460D572-86C3-4607-AD73-B1120B37C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ШЕСТЬ ФОРМАТОВ ДЛЯ СЕМЕЙНОГО БИЗНЕСА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F65238-A73B-41D0-BAB2-860A6878F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Орбита</a:t>
            </a:r>
          </a:p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Игровой центр 2 000 м²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8FD3E4-4B57-429A-884A-BE17C23E3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5743F1-BE00-46EA-B1D2-740747435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C3BB40-3BB0-41E0-B9FC-22C82192D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5810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Оборудование, зонирование,</a:t>
            </a:r>
          </a:p>
          <a:p xmlns:a="http://schemas.openxmlformats.org/drawingml/2006/main">
            <a: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финансовая модель и запуск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798001-2A75-40C1-A0AB-D500368EC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099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Оборудование RR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4AE1A0-B50E-453D-BA97-A7655557D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71900"/>
            <a:ext cx="4953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21,65 млн ₽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CD8CEC-F419-4EFF-930E-F0985D436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Полный стартовый бюджет 100,05 млн ₽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4FD3D1-CB6D-4DFF-A5C3-4E6A73C37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5715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Целевой срок 15 мес.</a:t>
            </a:r>
          </a:p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при требуемом спросе 9 900 входов/мес.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0AB3CC-7AB2-4EF6-A672-B4C411D25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3825" y="1857375"/>
            <a:ext cx="3276600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38516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969A1D-C93C-49B8-81C9-2E26E24A4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3825" y="1857375"/>
            <a:ext cx="1515428" cy="1638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078EC7-FBBC-4676-AB2E-659C9A7E3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3825" y="3659505"/>
            <a:ext cx="1515428" cy="3276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8CC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676C1C-5E16-4EE2-BE84-3B213F26B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3825" y="3987165"/>
            <a:ext cx="1515428" cy="655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BFA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B99C75-8722-4A44-8718-3BD55768F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3825" y="4806315"/>
            <a:ext cx="1515428" cy="5324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E0F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23C6FF-E7D0-4A15-8F38-2F375517F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3825" y="5338763"/>
            <a:ext cx="1515428" cy="6143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4E8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5B3917-6F20-4316-B651-1731CD427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4998" y="1857375"/>
            <a:ext cx="1515428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1BF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FBA7FD-C5DF-470C-A872-42F66FE8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4998" y="2676525"/>
            <a:ext cx="1515428" cy="4914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8E9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66E832-B819-4744-9131-2707546C3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4998" y="3168015"/>
            <a:ext cx="1515428" cy="3276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D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800540-E9A7-47B9-B5BA-8A498F176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4998" y="3659505"/>
            <a:ext cx="1515428" cy="1638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D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6248FE-DA8C-47C4-B9A4-39D66EA85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4998" y="3823335"/>
            <a:ext cx="1515428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1FB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D3A97C-4270-4D2B-B159-36320B548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4998" y="4806315"/>
            <a:ext cx="1515428" cy="655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EF5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7F6CD2-2B2A-4755-9BCD-D21B4E34C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4998" y="5461635"/>
            <a:ext cx="1515428" cy="4914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F0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AF5193-1036-4FED-A8E4-A31CF203B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2017" y="1865567"/>
            <a:ext cx="1318832" cy="99117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344C0F-8176-48DC-BE1F-252A5E277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2017" y="3667697"/>
            <a:ext cx="647129" cy="28260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ADF2D72-8B99-41F6-B9E5-565C2CBC9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2017" y="4814507"/>
            <a:ext cx="778193" cy="3276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9FE7616-1FBB-4EDB-A44E-EF3867AC9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0209" y="4814507"/>
            <a:ext cx="491490" cy="4914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A5F73A9-251E-41B8-B0E6-1C46321E4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2017" y="3995357"/>
            <a:ext cx="278511" cy="37680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08AF565-FB82-4CEB-823E-C25B5FDF1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0528" y="3995357"/>
            <a:ext cx="278511" cy="37680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6E3ABE3-646C-405B-841E-1F2B20399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9039" y="3995357"/>
            <a:ext cx="278511" cy="37680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49AA887-A44F-4AF6-A6D8-B4BC2C77F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7550" y="3995357"/>
            <a:ext cx="280968" cy="2809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D125617-380A-40C2-B409-1295C0BEC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7550" y="4276325"/>
            <a:ext cx="280968" cy="2809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1397B77-E598-40FB-8C1A-C4F604FCD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2017" y="4372166"/>
            <a:ext cx="245745" cy="2457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BA220AD-43F5-4934-9D37-0E08E5D88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7762" y="4372166"/>
            <a:ext cx="245745" cy="2457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A84CC5F-2329-4547-9AF8-E0981EF2E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3189" y="4814507"/>
            <a:ext cx="245745" cy="2457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95C825F-24F0-4A73-83E9-8F64D9732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3189" y="5060252"/>
            <a:ext cx="245745" cy="2457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A21EB92-BA27-4ACD-8369-E6E14699C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8934" y="4814507"/>
            <a:ext cx="180213" cy="36042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22AC86A-1912-43E3-8E37-1958EAAB6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8934" y="5174933"/>
            <a:ext cx="360426" cy="18021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5B772C8-D8F1-4674-A689-BC75E2232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39147" y="4814507"/>
            <a:ext cx="180213" cy="36042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DE7DCFB-114C-4FF3-8952-C3A7D8D44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19360" y="4814507"/>
            <a:ext cx="163830" cy="2047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5F4D124-C92A-4394-852E-4C38D75C1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19360" y="5019294"/>
            <a:ext cx="163830" cy="2047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28CAB25-4875-41B7-9DBA-1C491C93E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3189" y="5305996"/>
            <a:ext cx="122872" cy="14744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CD8B8B9-53AF-4F58-A83E-DAE9BF679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6062" y="5305996"/>
            <a:ext cx="122872" cy="14744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2F49DD14-1635-40E7-9C01-53AC3B904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19360" y="5224082"/>
            <a:ext cx="122872" cy="14744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111C80A-A7CA-4757-9756-5AA60D34F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2233" y="5224082"/>
            <a:ext cx="122872" cy="14744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13C05EA4-7797-47B9-B7FA-7309D5ECA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3190" y="4814507"/>
            <a:ext cx="122872" cy="14744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B097754-F11D-46E2-9E8B-04FE35D57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3190" y="4961954"/>
            <a:ext cx="122872" cy="14744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C7294C4-A35F-45B9-ACD5-276806A6B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8934" y="5355146"/>
            <a:ext cx="163830" cy="9829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166934A3-5582-4DEF-B383-2B08FF151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2764" y="5355146"/>
            <a:ext cx="163830" cy="9829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2E4EAD5-9F5C-423D-A608-4157AC63C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3190" y="5109401"/>
            <a:ext cx="163830" cy="9829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8F7D2FCA-3409-40EA-9917-5B1CCAF37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65105" y="5207699"/>
            <a:ext cx="98298" cy="1638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738B1558-6A7E-468D-810E-C88BB4A56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6063" y="4814507"/>
            <a:ext cx="98298" cy="1638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1743D172-D4E6-4EC9-891A-409536998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6063" y="4978337"/>
            <a:ext cx="163830" cy="9829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88487298-B38A-4FCB-AF50-92DDA0A29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04361" y="4814507"/>
            <a:ext cx="98298" cy="14744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19476D9F-99A7-4FEA-BB5C-9AF382557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7020" y="5076635"/>
            <a:ext cx="147447" cy="9829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4F2D058E-7018-4FC4-B368-0698524FA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9893" y="4961954"/>
            <a:ext cx="147447" cy="9829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7909C280-C35F-4D91-9982-D3FA4967F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02659" y="4814507"/>
            <a:ext cx="98298" cy="14744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5AEBC2E5-2AE1-4DD3-B8FD-C3C1E8471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0957" y="4814507"/>
            <a:ext cx="98298" cy="14744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4D7B03F3-EEB9-439A-9880-11F03527E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99255" y="4814507"/>
            <a:ext cx="147447" cy="9829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85385CA1-71C6-4FE5-A249-802AEDDF5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99255" y="4912805"/>
            <a:ext cx="147447" cy="12287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FACACED0-05C4-4211-9A90-EBB337A30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63403" y="5174933"/>
            <a:ext cx="122872" cy="14744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ACB95D4F-24F8-4108-88EA-786A57D43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9145" y="3667697"/>
            <a:ext cx="147447" cy="14744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D9760E9D-C33B-4606-B2AB-EBAFECF02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9145" y="3815144"/>
            <a:ext cx="147447" cy="14744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B1BE7C6B-0F99-4041-95C2-7D36826C4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2017" y="5346954"/>
            <a:ext cx="114681" cy="1638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6A248D1B-77E0-460B-9E87-0313EB78C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3189" y="3831527"/>
            <a:ext cx="163830" cy="2457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08B6F90F-85C1-4B41-886F-87ACD5771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3189" y="4077272"/>
            <a:ext cx="245745" cy="2457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</p:spTree>
    <p:extLst>
      <p:ext uri="{BB962C8B-B14F-4D97-AF65-F5344CB8AC3E}">
        <p14:creationId xmlns:p14="http://schemas.microsoft.com/office/powerpoint/2010/main" val="6793839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C5405187-28BE-44CD-A22B-8790C63B3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ROBOTIC RETAILERS · 2000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F16BD3-9754-4828-9D62-DF2C9492E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Планировка и игровые маршруты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441ABB-D8B8-444C-8D40-047AF99BF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55A7E1-FF12-402C-9A8F-360134C02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FC9DF0-705B-4625-B7F5-CF1BC776D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1857375"/>
            <a:ext cx="3352800" cy="419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38516A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664778-408C-405C-8111-0B3074FB1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1857375"/>
            <a:ext cx="1550670" cy="1676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0CF056-E640-44BF-BE38-CBCC595B1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701415"/>
            <a:ext cx="1550670" cy="3352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8CC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CC73FC-8108-4E37-A5D3-63DA8CB37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036695"/>
            <a:ext cx="1550670" cy="6705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BFA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DC42F5-081F-4E8E-94A4-D5CC1F714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874895"/>
            <a:ext cx="1550670" cy="5448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E0F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B616DA-39A1-4A78-BF44-558E4BEFB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5419725"/>
            <a:ext cx="155067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4E8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F1EC6B-DB19-4959-8C4D-E71628C0C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9480" y="1857375"/>
            <a:ext cx="155067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1BF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8E6BCF-B849-4A3F-8699-28D09480E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9480" y="2695575"/>
            <a:ext cx="155067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8E9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72EE88-BE6D-4A4C-8015-6E1387AAF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9480" y="3198495"/>
            <a:ext cx="1550670" cy="3352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D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AF820F-3E3F-4BE8-9C2A-A2CE9EF7B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9480" y="3701415"/>
            <a:ext cx="1550670" cy="167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D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16AC3A-EC54-44A5-B3D3-0F6484FFF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9480" y="3869055"/>
            <a:ext cx="155067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1FB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FDB430-E088-42D1-BD59-26F83BA2D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9480" y="4874895"/>
            <a:ext cx="1550670" cy="6705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EF5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C18107-7AC3-481E-9697-DB5E48FF5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9480" y="5545455"/>
            <a:ext cx="155067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F0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CBE002-B365-4142-844A-B42B5C483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5732" y="1865757"/>
            <a:ext cx="1349502" cy="101422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A2C68D-E074-44ED-AE5A-FDB297A8B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5732" y="3709797"/>
            <a:ext cx="662178" cy="28917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A73730-4175-4476-BF65-CF719B4CF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5732" y="4883277"/>
            <a:ext cx="796290" cy="3352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CDEA60-EA12-40B7-AA30-9905ED9E6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2022" y="4883277"/>
            <a:ext cx="5029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FECBAD-DFC9-4F87-9945-E5790BB2F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5732" y="4045077"/>
            <a:ext cx="284988" cy="38557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92B3784-0D9A-49A6-843C-704CCF026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0720" y="4045077"/>
            <a:ext cx="284988" cy="38557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2A934B-9D10-4A77-95B8-6BE107F27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5708" y="4045077"/>
            <a:ext cx="284988" cy="38557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4560766-35F8-4E38-BD41-B59766EDA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0696" y="4045077"/>
            <a:ext cx="287503" cy="28750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7861681-D7D1-4126-95A9-F85570244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0696" y="4332580"/>
            <a:ext cx="287503" cy="28750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556344D-6B31-4888-8CF1-FB8AC4423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5732" y="4430649"/>
            <a:ext cx="251460" cy="2514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0EAD0C9-DE57-4EDF-9E49-E56EEFD47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7192" y="4430649"/>
            <a:ext cx="251460" cy="2514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46ED990-57CD-453B-8DB9-3353E577D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862" y="4883277"/>
            <a:ext cx="251460" cy="2514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0C2CF2E-BDFF-47AB-95E8-65EBB9CD7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862" y="5134737"/>
            <a:ext cx="251460" cy="2514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7412D68-36DB-4C46-8781-7665FB23D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9322" y="4883277"/>
            <a:ext cx="184404" cy="3688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EA3CDF2-1341-4BD8-94AC-DA5F44A08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9322" y="5252085"/>
            <a:ext cx="368808" cy="1844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BAB33C4-4F85-4EB5-B348-F3B15294A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3726" y="4883277"/>
            <a:ext cx="184404" cy="3688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CD3C927-7062-42E6-A4EB-CB87B6428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8130" y="4883277"/>
            <a:ext cx="16764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908FF2B-32C9-416D-8C22-18C6B534C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8130" y="5092827"/>
            <a:ext cx="16764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8030136-A6BD-404D-89B6-4939CEA44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862" y="5386197"/>
            <a:ext cx="125730" cy="15087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B5CDD2B-E57C-464C-89E2-1588849F2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3592" y="5386197"/>
            <a:ext cx="125730" cy="15087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20FED76-77B8-45CD-94B0-B04F75FA4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8130" y="5302377"/>
            <a:ext cx="125730" cy="15087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CEA764E-51CD-46E2-8323-368638E88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3860" y="5302377"/>
            <a:ext cx="125730" cy="15087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6665FEC-6617-4551-9670-986DDAF40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5770" y="4883277"/>
            <a:ext cx="125730" cy="15087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3DCDECD-278A-4DF3-95F7-746671D5E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5770" y="5034153"/>
            <a:ext cx="125730" cy="15087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C7AE6A1F-CB21-4678-B71B-E0B838374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9322" y="5436489"/>
            <a:ext cx="167640" cy="10058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2C955EDF-A27B-4D52-A92F-9BFC35362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962" y="5436489"/>
            <a:ext cx="167640" cy="10058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4C6A4BC-5C87-43F2-8812-3B4E7F983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5770" y="5185029"/>
            <a:ext cx="167640" cy="10058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DEC4E02-4D9B-47CC-8949-14BDB5612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9590" y="5285613"/>
            <a:ext cx="100584" cy="167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35F4C74-4AB8-4AA6-9530-279B463D2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883277"/>
            <a:ext cx="100584" cy="167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ED8DB9BF-35B1-4226-BD30-D6CD13A78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5050917"/>
            <a:ext cx="167640" cy="10058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4F9E3BF6-ABC6-4125-98D3-B6A86AA3E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2084" y="4883277"/>
            <a:ext cx="100584" cy="15087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015071C-1357-4968-9A26-B7814C386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3410" y="5151501"/>
            <a:ext cx="150876" cy="10058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C949E37E-1847-4A8A-9EF3-1F27E7B64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9140" y="5034153"/>
            <a:ext cx="150876" cy="10058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2A5EC862-C258-4226-8C1E-720245BD2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2668" y="4883277"/>
            <a:ext cx="100584" cy="15087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0B537398-DEF5-4609-BD86-6D7F8FCC9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3252" y="4883277"/>
            <a:ext cx="100584" cy="15087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AC346704-DDB5-4685-9617-9F365A452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3836" y="4883277"/>
            <a:ext cx="150876" cy="10058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5B869A3C-E1E6-4F68-AA24-A34D6D442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3836" y="4983861"/>
            <a:ext cx="150876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994B5BCB-89A7-4CC7-9090-CC39B866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0174" y="5252085"/>
            <a:ext cx="125730" cy="15087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564D6056-7AFF-42A2-80F0-D487E9336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7910" y="3709797"/>
            <a:ext cx="150876" cy="15087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DECE43E2-51E6-4B37-90A6-45B4E1338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7910" y="3860673"/>
            <a:ext cx="150876" cy="15087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A4D89AF7-6207-4CC7-BC12-F23D60E31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5732" y="5428107"/>
            <a:ext cx="117348" cy="167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1309B1C4-2498-44BF-838A-198275EF6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862" y="3877437"/>
            <a:ext cx="167640" cy="2514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65770E10-CD2B-4390-9C64-847DBCFDB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862" y="4128897"/>
            <a:ext cx="251460" cy="2514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8873E426-FFEB-40D4-8087-9732AA777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47875"/>
            <a:ext cx="466725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Помещение 40 × 50 м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Чистая высота от 6 м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Общие проходы 298,0 м²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Зоны 1 702,0 м²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Итого 2 000 м²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4357E1DD-1084-4583-85A8-F7F1CD7DE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953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Колонны, двери, перекрытия и инженерия</a:t>
            </a:r>
          </a:p>
          <a:p xmlns:a="http://schemas.openxmlformats.org/drawingml/2006/main">
            <a: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проверяются по реальному объекту.</a:t>
            </a:r>
          </a:p>
        </p:txBody>
      </p:sp>
    </p:spTree>
    <p:extLst>
      <p:ext uri="{BB962C8B-B14F-4D97-AF65-F5344CB8AC3E}">
        <p14:creationId xmlns:p14="http://schemas.microsoft.com/office/powerpoint/2010/main" val="75607108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7A50E0-B65F-4A66-83DD-4CFA1A83E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ROBOTIC RETAILERS · 2000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A96D1A-6442-4047-BEAA-DA7C13980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Родители остаются с комфортом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440CB8-C8DF-451A-B8AC-666C772AF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8E9E9A-2965-44C9-BE2E-1ED365BC3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69B725-F3D8-4D40-844B-9F775C86F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4762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55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Мест кафе: 90</a:t>
            </a:r>
          </a:p>
          <a:p xmlns:a="http://schemas.openxmlformats.org/drawingml/2006/main">
            <a:pPr>
              <a:defRPr sz="255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Рабочих мест: 18</a:t>
            </a:r>
          </a:p>
          <a:p xmlns:a="http://schemas.openxmlformats.org/drawingml/2006/main">
            <a:pPr>
              <a:defRPr sz="255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36 розеточных точек</a:t>
            </a:r>
          </a:p>
          <a:p xmlns:a="http://schemas.openxmlformats.org/drawingml/2006/main">
            <a:pPr>
              <a:defRPr sz="255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Wi-Fi и шахматы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65CB51-F0D9-4E05-B285-2C8443C63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047875"/>
            <a:ext cx="485775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Тихая посадка рядом с игровым маршрутом.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Акустическое отделение от сцены,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свободные проходы и доступный санузел.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Рабочие места не заменяют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присмотр операторов.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A625EE-71D6-4CFF-AF1D-5E9102716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1625"/>
            <a:ext cx="10763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Банкетных комнат: 3. Их продажи планируются отдельно от входа и еды.</a:t>
            </a:r>
          </a:p>
        </p:txBody>
      </p:sp>
    </p:spTree>
    <p:extLst>
      <p:ext uri="{BB962C8B-B14F-4D97-AF65-F5344CB8AC3E}">
        <p14:creationId xmlns:p14="http://schemas.microsoft.com/office/powerpoint/2010/main" val="149420434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951872-951C-4C65-8FB2-E5C3D63AE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ROBOTIC RETAILERS · 2000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27FB88-F8CD-4776-B98B-52529CC71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Игровая основа — оборудование RR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FB9538-BD9E-4EC1-B5D7-DC7C88ECA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E26907-3A9E-448A-AA1D-854901164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B74596-2116-4C95-8B5C-DB2250C126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9035c49697436a"/>
          <a:stretch xmlns:a="http://schemas.openxmlformats.org/drawingml/2006/main"/>
        </p:blipFill>
        <p:spPr>
          <a:xfrm xmlns:a="http://schemas.openxmlformats.org/drawingml/2006/main">
            <a:off x="590550" y="2237804"/>
            <a:ext cx="3429000" cy="2287143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880090-D793-4F9A-99D5-1F721EB25C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414cd8c50f4656"/>
          <a:stretch xmlns:a="http://schemas.openxmlformats.org/drawingml/2006/main"/>
        </p:blipFill>
        <p:spPr>
          <a:xfrm xmlns:a="http://schemas.openxmlformats.org/drawingml/2006/main">
            <a:off x="4381500" y="1952625"/>
            <a:ext cx="2857500" cy="2857500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6148E9-C850-48AD-9EAF-07A07A0376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e09f4fb90e4593"/>
          <a:stretch xmlns:a="http://schemas.openxmlformats.org/drawingml/2006/main"/>
        </p:blipFill>
        <p:spPr>
          <a:xfrm xmlns:a="http://schemas.openxmlformats.org/drawingml/2006/main">
            <a:off x="8334375" y="1952625"/>
            <a:ext cx="2857500" cy="28575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6C13B8-D6BA-445D-8F88-E03D173CF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000625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Pixel Battle 96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7CA597-56FA-4B0B-A0B8-28CE5DCEF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500062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4 в ряд 2.0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017907-8F57-433C-AEF4-9E88747F5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500062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Аэрохоккей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1DEEC5-59DB-42C3-B2AA-641D85DB0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2625"/>
            <a:ext cx="10906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Каталожные изображения. Полная спецификация и кликабельные ссылки — в техническом PDF.</a:t>
            </a:r>
          </a:p>
        </p:txBody>
      </p:sp>
    </p:spTree>
    <p:extLst>
      <p:ext uri="{BB962C8B-B14F-4D97-AF65-F5344CB8AC3E}">
        <p14:creationId xmlns:p14="http://schemas.microsoft.com/office/powerpoint/2010/main" val="13254383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0F9BE2-8ED3-4C8D-B499-D4A139375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ROBOTIC RETAILERS · 2000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C7C40E-772B-4D55-89AF-24D6D936E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Как зарабатывают зоны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89CEC2-9D96-4CBB-A503-42DA913FA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C0DC05-CF28-4D1F-8232-E36C57B4C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28E206-D3E6-4183-BBC9-0EFDDF043E90}"/>
              </a:ext>
            </a:extLst>
          </p:cNvPr>
          <p:cNvGraphicFramePr/>
          <p:nvPr/>
        </p:nvGraphicFramePr>
        <p:xfrm>
          <a:off xmlns:a="http://schemas.openxmlformats.org/drawingml/2006/main" x="609600" y="1809750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096000"/>
                <a:gridCol w="2857500"/>
                <a:gridCol w="2019300"/>
              </a:tblGrid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Зона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75E82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Платежи /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75E82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Доля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75E82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Входные билеты и свободная игра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8,41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48,2%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Технологические аттракционы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1,32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7,5%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Аркады и семейные игры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1,58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9,1%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Банкетные комнаты и ведущий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2,01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11,5%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Кафе и ожидание родителей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3,56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20,4%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Платные мастер-классы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0,29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1,7%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Нейрофото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0,27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1,5%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9087DF-0624-4845-941B-CD616BF63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5312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Входы, праздничный пакет и еда учитываются отдельно — без повторной продажи в расчете.</a:t>
            </a:r>
          </a:p>
        </p:txBody>
      </p:sp>
    </p:spTree>
    <p:extLst>
      <p:ext uri="{BB962C8B-B14F-4D97-AF65-F5344CB8AC3E}">
        <p14:creationId xmlns:p14="http://schemas.microsoft.com/office/powerpoint/2010/main" val="6283170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1421AE-88A0-4BC3-936B-CB531FAE6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ROBOTIC RETAILERS · 2000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34F557-8AFB-4C8B-BF81-B350B741E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Полный бюджет открытия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F84733-11B8-4C7F-8189-DE5D5313B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923331-1765-4A42-BB82-2379F9DFA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834E27-9727-4952-A73F-6C51CA3BD068}"/>
              </a:ext>
            </a:extLst>
          </p:cNvPr>
          <p:cNvGraphicFramePr/>
          <p:nvPr/>
        </p:nvGraphicFramePr>
        <p:xfrm>
          <a:off xmlns:a="http://schemas.openxmlformats.org/drawingml/2006/main" x="609600" y="1857375"/>
          <a:ext xmlns:a="http://schemas.openxmlformats.org/drawingml/2006/main" cx="10972800" cy="3810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7810500"/>
                <a:gridCol w="3162300"/>
              </a:tblGrid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Статья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75E82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Сумма,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75E82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Оборудование RR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21.65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Доставка и монтаж: резерв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1.73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Отделка и внешнее оснащение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52.6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Непредвиденные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7.6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Депозит, реклама и оборотный запас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16.47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ИТОГО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100.05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1C717A-4E14-40E2-98A2-CCBA9BBEF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Внешнее оснащение — отдельные поставщики и сметы. Кредит и покупка здания не включены.</a:t>
            </a:r>
          </a:p>
        </p:txBody>
      </p:sp>
    </p:spTree>
    <p:extLst>
      <p:ext uri="{BB962C8B-B14F-4D97-AF65-F5344CB8AC3E}">
        <p14:creationId xmlns:p14="http://schemas.microsoft.com/office/powerpoint/2010/main" val="56534031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E6167E-4517-43C0-BBAB-8E8116716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ROBOTIC RETAILERS · 2000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7BA625-A4B2-42ED-8D73-BB68FF674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Команда и ежедневная работа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B0A619-10B3-434A-B771-46A916610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215F9C-997E-4F58-92F5-89F301462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EFF2FE-D7A2-43B2-B465-5D98AD27A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42,04 FTE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0EC54B-E256-471A-B302-8E37EBBA3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Объем оплачиваемых ставок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943EB5-915F-427C-9D2D-C69A91C07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542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2,67 млн ₽ / мес.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C69997-4A22-4179-9492-A974A1163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542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ФОТ gross + резерв взносов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068BAE-5C73-42B8-8CD0-E86685D96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На дежурстве постов: 14.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Управление, уборка, техника и события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 дополнительному графику.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Десять учебных дней, наставник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и допуск к каждому типу оборудования.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F60F6F-ED53-49FA-8D6C-962B683A8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67375"/>
            <a:ext cx="1095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Зарплаты — бюджетные гипотезы для города 300 тыс. жителей; уточняются перед наймом.</a:t>
            </a:r>
          </a:p>
        </p:txBody>
      </p:sp>
    </p:spTree>
    <p:extLst>
      <p:ext uri="{BB962C8B-B14F-4D97-AF65-F5344CB8AC3E}">
        <p14:creationId xmlns:p14="http://schemas.microsoft.com/office/powerpoint/2010/main" val="196860822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8571D0-4D22-48A7-9C2A-CC336816D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ROBOTIC RETAILERS · 2000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C9BCA3-0843-4DD7-8F77-C31B344F4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Какой спрос нужен для окупаемости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B9A4A5-BEC1-48FD-95AD-6E3D7DE2C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434547-89AD-4125-B595-7FB8B5CF5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0B2661-0164-44BB-91B7-59CB17D9D2E3}"/>
              </a:ext>
            </a:extLst>
          </p:cNvPr>
          <p:cNvGraphicFramePr/>
          <p:nvPr/>
        </p:nvGraphicFramePr>
        <p:xfrm>
          <a:off xmlns:a="http://schemas.openxmlformats.org/drawingml/2006/main" x="609600" y="1857375"/>
          <a:ext xmlns:a="http://schemas.openxmlformats.org/drawingml/2006/main" cx="109728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762500"/>
                <a:gridCol w="2857500"/>
                <a:gridCol w="3352800"/>
              </a:tblGrid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Сценарий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75E82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Входов /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75E82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Срок возврата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75E82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Исходный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6 500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33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Спрос −30%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4 550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&gt;48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Спрос +25%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8 125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22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Целевой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9 900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15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B355AE-5D0C-4E11-8099-2969913AB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Целевой спрос получен обратным расчетом.</a:t>
            </a:r>
          </a:p>
          <a:p xmlns:a="http://schemas.openxmlformats.org/drawingml/2006/main">
            <a:pPr>
              <a:defRPr sz="21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Это требование к бизнесу, а не обещание продаж.</a:t>
            </a:r>
          </a:p>
        </p:txBody>
      </p:sp>
    </p:spTree>
    <p:extLst>
      <p:ext uri="{BB962C8B-B14F-4D97-AF65-F5344CB8AC3E}">
        <p14:creationId xmlns:p14="http://schemas.microsoft.com/office/powerpoint/2010/main" val="193916628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7FAD76-E26A-49F1-A0CE-C557EBB71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ROBOTIC RETAILERS · 2000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3C6060-0968-44EA-AB4F-97B97E99A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Электрика: резерв и проверка паспортов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1FF9FA-63FB-4188-A472-2FBCA31BA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54C6C3-7B0B-4FB6-86CA-7A5AD77F1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2EA993-C394-44FA-98E5-7CE88A214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429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161,4 кВт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AA248B-7FF6-4449-9754-C2FC3587A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5429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Ориентир запроса с резервом 25%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22C4FB-B9B5-44DD-B43F-89A69D5FB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5429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Раздельные игровые, кухонные,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розеточные и аварийные цепи.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Сечения, защита и фазность —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только по рабочему проекту.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5F6B45-1689-4366-9CAD-5330AB7A8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047875"/>
            <a:ext cx="47625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Мощности без паспортов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показаны как резервы.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Energy Jump: проверить напряжение.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Триколор: расхождение 60/600 Вт.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Отопление и HVAC — по ТУ объекта.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209AA5-0534-46EC-A2BE-51F64B090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95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Монтаж и испытания — квалифицированным подрядчиком, с исполнительной документацией.</a:t>
            </a:r>
          </a:p>
        </p:txBody>
      </p:sp>
    </p:spTree>
    <p:extLst>
      <p:ext uri="{BB962C8B-B14F-4D97-AF65-F5344CB8AC3E}">
        <p14:creationId xmlns:p14="http://schemas.microsoft.com/office/powerpoint/2010/main" val="61757779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909549-0FFB-47D2-B3ED-63A7A8F12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ROBOTIC RETAILERS · 2000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A1D7B6-9E82-4915-BE62-93C2269D1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Безопасность и эвакуация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9497ED-BFF9-4919-BD83-934A1A057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F1BD07-7D62-44C8-9B12-BD995C99F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F4E7F0-6560-45E3-B32E-44BEDAD20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334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Выходы и проходы</a:t>
            </a:r>
          </a:p>
          <a:p xmlns:a="http://schemas.openxmlformats.org/drawingml/2006/main">
            <a:pPr>
              <a:defRPr sz="27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не занимают играми</a:t>
            </a:r>
          </a:p>
          <a:p xmlns:a="http://schemas.openxmlformats.org/drawingml/2006/main">
            <a:pPr>
              <a:defRPr sz="2700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или очередью.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C6846C-78E5-4904-9218-049196E76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47875"/>
            <a:ext cx="48577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Возраст и загрузка — по паспорту.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Ежедневный осмотр и журнал дефектов.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Неисправный прибор закрыт до приемки.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Ребенок передается сопровождающему.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Уборка и мойка шаров по регламенту.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64453D-862C-47D5-9058-5C669DC9F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Схема эвакуации предварительная. Нужны проверка фактических путей, дверей,</a:t>
            </a:r>
          </a:p>
          <a:p xmlns:a="http://schemas.openxmlformats.org/drawingml/2006/main">
            <a: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вместимости и действий сотрудников; на стенд эта концепция не размещается.</a:t>
            </a:r>
          </a:p>
        </p:txBody>
      </p:sp>
    </p:spTree>
    <p:extLst>
      <p:ext uri="{BB962C8B-B14F-4D97-AF65-F5344CB8AC3E}">
        <p14:creationId xmlns:p14="http://schemas.microsoft.com/office/powerpoint/2010/main" val="184038053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5A1682-BC74-4D1A-95F3-F3ED3F1AE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ROBOTIC RETAILERS · 2000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41218D-86C0-4D3D-9BF3-77BA2D676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События дают повод вернуться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518E57-4D99-47F7-B690-3E8B46538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82CE26-9FCF-438A-BB07-D9DC5231C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755676-E619-4C9A-946F-5B2C5F7506D5}"/>
              </a:ext>
            </a:extLst>
          </p:cNvPr>
          <p:cNvGraphicFramePr/>
          <p:nvPr/>
        </p:nvGraphicFramePr>
        <p:xfrm>
          <a:off xmlns:a="http://schemas.openxmlformats.org/drawingml/2006/main" x="609600" y="1857375"/>
          <a:ext xmlns:a="http://schemas.openxmlformats.org/drawingml/2006/main" cx="109728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333500"/>
                <a:gridCol w="6191250"/>
                <a:gridCol w="3448050"/>
              </a:tblGrid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Неделя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75E82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Программа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75E82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Промо из месячного бюджета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075E82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Семейный квест + турнир навыка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10 000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Творческая мастерская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7 500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Семейная дискотека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10 000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Тематический день клуба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12 500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8954CC-4185-4893-BD89-6199A7EF1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10953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Небольшие регулярные блоки + праздники по записи. Призы за навык и участие,</a:t>
            </a:r>
          </a:p>
          <a:p xmlns:a="http://schemas.openxmlformats.org/drawingml/2006/main">
            <a: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прозрачные правила, без денежных выигрышей. Даты проверяются тестом спроса.</a:t>
            </a:r>
          </a:p>
        </p:txBody>
      </p:sp>
    </p:spTree>
    <p:extLst>
      <p:ext uri="{BB962C8B-B14F-4D97-AF65-F5344CB8AC3E}">
        <p14:creationId xmlns:p14="http://schemas.microsoft.com/office/powerpoint/2010/main" val="102931479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3663BE-A3FA-42F3-A4D8-6186D6875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75E82"/>
                </a:solidFill>
                <a:latin typeface="Arial"/>
                <a:ea typeface="Arial"/>
                <a:cs typeface="Arial"/>
              </a:rPr>
              <a:t>ROBOTIC RETAILERS · 2000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33B4F6-8CA3-4368-9453-E4F785C5A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Следующий шаг — адаптация к помещению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5D39A6-DEAF-42CE-BF7F-DFF5C87A7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2EBF72-634C-450A-9A6C-B6433C9F2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EB4DE6-D880-4710-B2F5-59881673C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1076325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01  Помещение и рабочие проекты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02  Подтвержденный локальный спрос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03  Паспорта, поставки и монтаж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04  Штат и учебные сеансы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05  Аналитика, реклама и повторные визиты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29E00F-BE8D-42C1-977E-4E96B17D1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075E82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075E82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075E82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075E82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075E82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075E82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075E82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075E82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075E82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075E8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75E82"/>
                </a:solidFill>
                <a:latin typeface="Arial"/>
                <a:ea typeface="Arial"/>
                <a:cs typeface="Arial"/>
              </a:rPr>
              <a:t>Комплект: 6 PDF, Excel, презентация, DXF, SVG и CSV координат.</a:t>
            </a:r>
          </a:p>
          <a:p xmlns:a="http://schemas.openxmlformats.org/drawingml/2006/main">
            <a:pPr>
              <a:defRPr sz="1725" b="0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75E82"/>
                </a:solidFill>
                <a:latin typeface="Arial"/>
                <a:ea typeface="Arial"/>
                <a:cs typeface="Arial"/>
              </a:rPr>
              <a:t>Все игровые позиции — robotail.ru; внешних поставщиков порекомендуем.</a:t>
            </a:r>
          </a:p>
          <a:p xmlns:a="http://schemas.openxmlformats.org/drawingml/2006/main">
            <a:pPr>
              <a:defRPr sz="1725" b="0">
                <a:solidFill>
                  <a:srgbClr val="075E8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75E82"/>
                </a:solidFill>
                <a:latin typeface="Arial"/>
                <a:ea typeface="Arial"/>
                <a:cs typeface="Arial"/>
              </a:rPr>
              <a:t>Срок окупаемости зависит от достижения целевого спроса.</a:t>
            </a:r>
          </a:p>
        </p:txBody>
      </p:sp>
    </p:spTree>
    <p:extLst>
      <p:ext uri="{BB962C8B-B14F-4D97-AF65-F5344CB8AC3E}">
        <p14:creationId xmlns:p14="http://schemas.microsoft.com/office/powerpoint/2010/main" val="45331752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2026-10-24T13:55:49.4520000Z</dcterms:created>
  <dcterms:modified xsi:type="dcterms:W3CDTF">2026-10-24T13:55:49.4520000Z</dcterms:modified>
</coreProperties>
</file>