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3b1716fddeb4c6e" /><Relationship Type="http://schemas.openxmlformats.org/officeDocument/2006/relationships/extended-properties" Target="/docProps/app.xml" Id="Re72a5283197f4b87" /><Relationship Type="http://schemas.openxmlformats.org/officeDocument/2006/relationships/officeDocument" Target="/ppt/presentation.xml" Id="R44686161dd974c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985d3aee2794b5b"/>
  </p:sldMasterIdLst>
  <p:notesMasterIdLst>
    <p:notesMasterId xmlns:r="http://schemas.openxmlformats.org/officeDocument/2006/relationships" r:id="R4839ddf9ecc34128"/>
  </p:notesMasterIdLst>
  <p:sldIdLst>
    <p:sldId xmlns:r="http://schemas.openxmlformats.org/officeDocument/2006/relationships" id="256" r:id="Rc889ebec37da4180"/>
    <p:sldId xmlns:r="http://schemas.openxmlformats.org/officeDocument/2006/relationships" id="257" r:id="R1f1c792a39054ce7"/>
    <p:sldId xmlns:r="http://schemas.openxmlformats.org/officeDocument/2006/relationships" id="258" r:id="Rf343e50b4cbb43e1"/>
    <p:sldId xmlns:r="http://schemas.openxmlformats.org/officeDocument/2006/relationships" id="259" r:id="R941ee57e8e56403b"/>
    <p:sldId xmlns:r="http://schemas.openxmlformats.org/officeDocument/2006/relationships" id="260" r:id="Rf3d022901337480d"/>
    <p:sldId xmlns:r="http://schemas.openxmlformats.org/officeDocument/2006/relationships" id="261" r:id="R3b20529ec8b6465f"/>
    <p:sldId xmlns:r="http://schemas.openxmlformats.org/officeDocument/2006/relationships" id="262" r:id="Rb4355dcc8e104b0d"/>
    <p:sldId xmlns:r="http://schemas.openxmlformats.org/officeDocument/2006/relationships" id="263" r:id="R40b0aeee405f4564"/>
    <p:sldId xmlns:r="http://schemas.openxmlformats.org/officeDocument/2006/relationships" id="264" r:id="R0b9d6eed35e14345"/>
    <p:sldId xmlns:r="http://schemas.openxmlformats.org/officeDocument/2006/relationships" id="265" r:id="R260820fcbce94975"/>
    <p:sldId xmlns:r="http://schemas.openxmlformats.org/officeDocument/2006/relationships" id="266" r:id="R9fbd2af50232456b"/>
    <p:sldId xmlns:r="http://schemas.openxmlformats.org/officeDocument/2006/relationships" id="267" r:id="Rc423b4e0003c4deb"/>
    <p:sldId xmlns:r="http://schemas.openxmlformats.org/officeDocument/2006/relationships" id="268" r:id="Rcc048252ae18457b"/>
    <p:sldId xmlns:r="http://schemas.openxmlformats.org/officeDocument/2006/relationships" id="269" r:id="Rb819c835192a47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037c953a574bda" /><Relationship Type="http://schemas.openxmlformats.org/officeDocument/2006/relationships/slideMaster" Target="/ppt/slideMasters/slideMaster1.xml" Id="R4985d3aee2794b5b" /><Relationship Type="http://schemas.openxmlformats.org/officeDocument/2006/relationships/notesMaster" Target="/ppt/notesMasters/notesMaster1.xml" Id="R4839ddf9ecc34128" /><Relationship Type="http://schemas.openxmlformats.org/officeDocument/2006/relationships/presProps" Target="/ppt/presProps.xml" Id="R7426e785b55c413a" /><Relationship Type="http://schemas.openxmlformats.org/officeDocument/2006/relationships/tableStyles" Target="/ppt/tableStyles.xml" Id="R4680c0909fd84c5d" /><Relationship Type="http://schemas.openxmlformats.org/officeDocument/2006/relationships/slide" Target="/ppt/slides/slide1.xml" Id="Rc889ebec37da4180" /><Relationship Type="http://schemas.openxmlformats.org/officeDocument/2006/relationships/slide" Target="/ppt/slides/slide2.xml" Id="R1f1c792a39054ce7" /><Relationship Type="http://schemas.openxmlformats.org/officeDocument/2006/relationships/slide" Target="/ppt/slides/slide3.xml" Id="Rf343e50b4cbb43e1" /><Relationship Type="http://schemas.openxmlformats.org/officeDocument/2006/relationships/slide" Target="/ppt/slides/slide4.xml" Id="R941ee57e8e56403b" /><Relationship Type="http://schemas.openxmlformats.org/officeDocument/2006/relationships/slide" Target="/ppt/slides/slide5.xml" Id="Rf3d022901337480d" /><Relationship Type="http://schemas.openxmlformats.org/officeDocument/2006/relationships/slide" Target="/ppt/slides/slide6.xml" Id="R3b20529ec8b6465f" /><Relationship Type="http://schemas.openxmlformats.org/officeDocument/2006/relationships/slide" Target="/ppt/slides/slide7.xml" Id="Rb4355dcc8e104b0d" /><Relationship Type="http://schemas.openxmlformats.org/officeDocument/2006/relationships/slide" Target="/ppt/slides/slide8.xml" Id="R40b0aeee405f4564" /><Relationship Type="http://schemas.openxmlformats.org/officeDocument/2006/relationships/slide" Target="/ppt/slides/slide9.xml" Id="R0b9d6eed35e14345" /><Relationship Type="http://schemas.openxmlformats.org/officeDocument/2006/relationships/slide" Target="/ppt/slides/slide10.xml" Id="R260820fcbce94975" /><Relationship Type="http://schemas.openxmlformats.org/officeDocument/2006/relationships/slide" Target="/ppt/slides/slide11.xml" Id="R9fbd2af50232456b" /><Relationship Type="http://schemas.openxmlformats.org/officeDocument/2006/relationships/slide" Target="/ppt/slides/slide12.xml" Id="Rc423b4e0003c4deb" /><Relationship Type="http://schemas.openxmlformats.org/officeDocument/2006/relationships/slide" Target="/ppt/slides/slide13.xml" Id="Rcc048252ae18457b" /><Relationship Type="http://schemas.openxmlformats.org/officeDocument/2006/relationships/slide" Target="/ppt/slides/slide14.xml" Id="Rb819c835192a47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aaa72805e44f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64b049a4e34f34" /><Relationship Type="http://schemas.openxmlformats.org/officeDocument/2006/relationships/notesMaster" Target="/ppt/notesMasters/notesMaster1.xml" Id="Re86cd720b833492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8bc8bd4c1d4e53" /><Relationship Type="http://schemas.openxmlformats.org/officeDocument/2006/relationships/notesMaster" Target="/ppt/notesMasters/notesMaster1.xml" Id="R5e5ba52c99654a6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c8eee32fc204add" /><Relationship Type="http://schemas.openxmlformats.org/officeDocument/2006/relationships/notesMaster" Target="/ppt/notesMasters/notesMaster1.xml" Id="R7d5ed54ae5b94ad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a759c9e29d246ef" /><Relationship Type="http://schemas.openxmlformats.org/officeDocument/2006/relationships/notesMaster" Target="/ppt/notesMasters/notesMaster1.xml" Id="R2a021ca0c6364e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9af4309fab4367" /><Relationship Type="http://schemas.openxmlformats.org/officeDocument/2006/relationships/notesMaster" Target="/ppt/notesMasters/notesMaster1.xml" Id="Rbff4080b12da47c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ff0d5a0c8049ca" /><Relationship Type="http://schemas.openxmlformats.org/officeDocument/2006/relationships/notesMaster" Target="/ppt/notesMasters/notesMaster1.xml" Id="R6bf050f3beba4d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a7c1177f1904e55" /><Relationship Type="http://schemas.openxmlformats.org/officeDocument/2006/relationships/notesMaster" Target="/ppt/notesMasters/notesMaster1.xml" Id="Rf44a68d3480f45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7a918fe037b48d2" /><Relationship Type="http://schemas.openxmlformats.org/officeDocument/2006/relationships/notesMaster" Target="/ppt/notesMasters/notesMaster1.xml" Id="R9bb7b1bfc7ae49e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88adadac6da4844" /><Relationship Type="http://schemas.openxmlformats.org/officeDocument/2006/relationships/notesMaster" Target="/ppt/notesMasters/notesMaster1.xml" Id="R3e6130232c3d45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0cff7f7d45143a7" /><Relationship Type="http://schemas.openxmlformats.org/officeDocument/2006/relationships/notesMaster" Target="/ppt/notesMasters/notesMaster1.xml" Id="R6ec4edf1842747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3b7ec8c453e4732" /><Relationship Type="http://schemas.openxmlformats.org/officeDocument/2006/relationships/notesMaster" Target="/ppt/notesMasters/notesMaster1.xml" Id="R1859a6a6ca0a4c5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044b12c318c4e54" /><Relationship Type="http://schemas.openxmlformats.org/officeDocument/2006/relationships/notesMaster" Target="/ppt/notesMasters/notesMaster1.xml" Id="Rab1b5e0335cc49a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336b95685184b71" /><Relationship Type="http://schemas.openxmlformats.org/officeDocument/2006/relationships/notesMaster" Target="/ppt/notesMasters/notesMaster1.xml" Id="R04ca391f25024b2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819bde046c7446a" /><Relationship Type="http://schemas.openxmlformats.org/officeDocument/2006/relationships/notesMaster" Target="/ppt/notesMasters/notesMaster1.xml" Id="R952fd2d8355843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c6866dd0d340f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ffdf2199524a3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c8b5dcc20f41d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c2035a2c4347d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5a41b6ff34440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1dd598b03548e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EA0FED9-5226-4273-9DE2-E3A5E9D651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94CDEC0-AB41-4FEA-87FF-36A4C39DFCB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BCB06E8-0688-42F9-A362-B2237EEC2D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1E40A38-2ED3-49D1-BEF0-5E5A00C827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1EC7FB3-323C-4D31-9585-ABB834D8F8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C581776-0CE9-4240-9D9F-2F63AB41B6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432D4B0-5E6B-4E19-8BF9-96D507FB39D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8435C4C-5F2E-48F1-908D-7978DE9E3EC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D61F08D-331E-478A-9D34-673DBF778E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6268021-D20A-4EE8-9BCF-5AAD2408CBC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d824d02ec534521" /><Relationship Type="http://schemas.openxmlformats.org/officeDocument/2006/relationships/slideLayout" Target="/ppt/slideLayouts/slideLayout1.xml" Id="R277fa0ed1e214e06" /><Relationship Type="http://schemas.openxmlformats.org/officeDocument/2006/relationships/slideLayout" Target="/ppt/slideLayouts/slideLayout2.xml" Id="R319e2dff811249bc" /><Relationship Type="http://schemas.openxmlformats.org/officeDocument/2006/relationships/slideLayout" Target="/ppt/slideLayouts/slideLayout3.xml" Id="R3c0f92213f71483b" /><Relationship Type="http://schemas.openxmlformats.org/officeDocument/2006/relationships/slideLayout" Target="/ppt/slideLayouts/slideLayout4.xml" Id="Rac68f6583f5c434a" /><Relationship Type="http://schemas.openxmlformats.org/officeDocument/2006/relationships/slideLayout" Target="/ppt/slideLayouts/slideLayout5.xml" Id="R11d39ca252af419e" /><Relationship Type="http://schemas.openxmlformats.org/officeDocument/2006/relationships/slideLayout" Target="/ppt/slideLayouts/slideLayout6.xml" Id="R36d0656bca7f4b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7fa0ed1e214e06"/>
    <p:sldLayoutId xmlns:r="http://schemas.openxmlformats.org/officeDocument/2006/relationships" id="2147483650" r:id="R319e2dff811249bc"/>
    <p:sldLayoutId xmlns:r="http://schemas.openxmlformats.org/officeDocument/2006/relationships" id="2147483651" r:id="R3c0f92213f71483b"/>
    <p:sldLayoutId xmlns:r="http://schemas.openxmlformats.org/officeDocument/2006/relationships" id="2147483652" r:id="Rac68f6583f5c434a"/>
    <p:sldLayoutId xmlns:r="http://schemas.openxmlformats.org/officeDocument/2006/relationships" id="2147483653" r:id="R11d39ca252af419e"/>
    <p:sldLayoutId xmlns:r="http://schemas.openxmlformats.org/officeDocument/2006/relationships" id="2147483654" r:id="R36d0656bca7f4b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9d96caa8cf49a1" /><Relationship Type="http://schemas.openxmlformats.org/officeDocument/2006/relationships/image" Target="/ppt/media/image.png" Id="Rbb11780f4fe74fd4" /><Relationship Type="http://schemas.openxmlformats.org/officeDocument/2006/relationships/notesSlide" Target="/ppt/notesSlides/notesSlide1.xml" Id="R6bb690111af44ab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5c018c6f6944c6" /><Relationship Type="http://schemas.openxmlformats.org/officeDocument/2006/relationships/notesSlide" Target="/ppt/notesSlides/notesSlide2.xml" Id="Re12422abfc594a0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58f14531b34f6c" /><Relationship Type="http://schemas.openxmlformats.org/officeDocument/2006/relationships/notesSlide" Target="/ppt/notesSlides/notesSlide3.xml" Id="Re4e2812bf0434a3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fb77aed8ed4646" /><Relationship Type="http://schemas.openxmlformats.org/officeDocument/2006/relationships/image" Target="/ppt/media/image.bin" Id="Rac8e8d03b13f4926" /><Relationship Type="http://schemas.openxmlformats.org/officeDocument/2006/relationships/image" Target="/ppt/media/image2.bin" Id="R48c657f06d454605" /><Relationship Type="http://schemas.openxmlformats.org/officeDocument/2006/relationships/image" Target="/ppt/media/image3.bin" Id="R1336368f67c94c9e" /><Relationship Type="http://schemas.openxmlformats.org/officeDocument/2006/relationships/notesSlide" Target="/ppt/notesSlides/notesSlide4.xml" Id="Rb6bd258174e047c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ff63d9ff3f492e" /><Relationship Type="http://schemas.openxmlformats.org/officeDocument/2006/relationships/notesSlide" Target="/ppt/notesSlides/notesSlide5.xml" Id="Rbf2e3962338a4fa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d3c4c9cd9048cf" /><Relationship Type="http://schemas.openxmlformats.org/officeDocument/2006/relationships/notesSlide" Target="/ppt/notesSlides/notesSlide6.xml" Id="Rb35f49bb6fdc428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45898af6744db8" /><Relationship Type="http://schemas.openxmlformats.org/officeDocument/2006/relationships/notesSlide" Target="/ppt/notesSlides/notesSlide7.xml" Id="Rae250dc816b748d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8b559fae5c446e" /><Relationship Type="http://schemas.openxmlformats.org/officeDocument/2006/relationships/notesSlide" Target="/ppt/notesSlides/notesSlide8.xml" Id="R8bec35e9e3a442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8a1db279b54331" /><Relationship Type="http://schemas.openxmlformats.org/officeDocument/2006/relationships/notesSlide" Target="/ppt/notesSlides/notesSlide9.xml" Id="R9df15a6f4e6d4cc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6ea044c4a7477d" /><Relationship Type="http://schemas.openxmlformats.org/officeDocument/2006/relationships/notesSlide" Target="/ppt/notesSlides/notesSlide10.xml" Id="R257d63b06200410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cdbfe7e5334e6e" /><Relationship Type="http://schemas.openxmlformats.org/officeDocument/2006/relationships/notesSlide" Target="/ppt/notesSlides/notesSlide11.xml" Id="Rfaa945207fd041b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440c657d9141e1" /><Relationship Type="http://schemas.openxmlformats.org/officeDocument/2006/relationships/notesSlide" Target="/ppt/notesSlides/notesSlide12.xml" Id="Rf8612f80c378452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1d83d892894195" /><Relationship Type="http://schemas.openxmlformats.org/officeDocument/2006/relationships/notesSlide" Target="/ppt/notesSlides/notesSlide13.xml" Id="R1f6c5a633305430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4317246f6f4aa0" /><Relationship Type="http://schemas.openxmlformats.org/officeDocument/2006/relationships/image" Target="/ppt/media/image2.png" Id="Rdba0b9a844274a32" /><Relationship Type="http://schemas.openxmlformats.org/officeDocument/2006/relationships/image" Target="/ppt/media/image3.png" Id="R796e4276a80e4c97" /><Relationship Type="http://schemas.openxmlformats.org/officeDocument/2006/relationships/notesSlide" Target="/ppt/notesSlides/notesSlide14.xml" Id="Recc962d6eeff4e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AD2FC9-3FED-462E-89FE-EAF989B4C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ШЕСТЬ ФОРМАТОВ ДЛЯ СЕМЕЙНОГО БИЗНЕСА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D5C2D8-1D0E-4E58-901D-7F01FDD8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Семейная мастерская</a:t>
            </a:r>
          </a:p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Игровой центр 250 м²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F26A91-B814-46CA-9D86-0425640AB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1482DF-2DF0-4EDE-8B69-EF89AC8E5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5D6172-64D9-484F-9498-6659EB903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Оборудование, зонирование,</a:t>
            </a:r>
          </a:p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финансовая модель и запуск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A7CB19-C880-484A-BD04-C4166D8EE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Оборудование RR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FBB89A-A0B5-4FA9-B6E9-224A5C8C5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495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3,44 млн 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2AD04E-133D-4D05-BC93-B17A85D8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Полный стартовый бюджет 16,62 млн 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AFC606-32FA-494D-9C31-4825C9DCF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571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Целевой срок 15 мес.</a:t>
            </a:r>
          </a:p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 требуемом спросе 2 860 входов/мес.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C936C0-2291-4F81-84FD-F2F744BBA3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11780f4fe74fd4"/>
          <a:stretch xmlns:a="http://schemas.openxmlformats.org/drawingml/2006/main"/>
        </p:blipFill>
        <p:spPr>
          <a:xfrm xmlns:a="http://schemas.openxmlformats.org/drawingml/2006/main">
            <a:off x="7215188" y="1809750"/>
            <a:ext cx="4238625" cy="4238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6862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CBA4C8C-8F45-49EF-85C4-329E5994E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E8D093-8697-402B-BCF6-00B3886E4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Планировка и игровые маршруты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FAC6ED-2942-49CD-8B11-4F81C68AE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71AE0D-23D7-4401-9264-7652B7FB9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9F197A-BD9A-456A-BDA5-EB61859FB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1857375"/>
            <a:ext cx="2619375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DC6272-5139-4D83-8BFE-080E2FA9A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1857375"/>
            <a:ext cx="1100138" cy="2305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2674DC-5BE4-4E9F-9972-B91C9FE5A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4162425"/>
            <a:ext cx="1100138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8C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E811D9-0E3B-4C15-938E-59487954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4791075"/>
            <a:ext cx="1100138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A22ABB-E490-4474-9C69-98D7E928D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5210175"/>
            <a:ext cx="1100138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12697B-3167-4F4E-9F5C-E511C2BE2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5629275"/>
            <a:ext cx="1100138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7E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E95602-0BF1-48B7-B2F8-B9275DD78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1857375"/>
            <a:ext cx="1100138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8AA4B9-D5C1-4897-86A9-FF8D99C62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695575"/>
            <a:ext cx="1100138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FFF17E-1BE6-4A4F-B253-7BDBED2C8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324225"/>
            <a:ext cx="1100138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75DEC9-8B53-4892-8D53-7376251AB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000625"/>
            <a:ext cx="1100138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E18179-AE2F-4053-B0E5-6E0E586CB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9725"/>
            <a:ext cx="1100138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A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26B222-4F5E-4827-BD33-0AA55ECD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5018" y="1878330"/>
            <a:ext cx="859155" cy="20640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D8D024-C851-430F-9358-4C585C16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3145" y="2843689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M2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9B442F-6797-4581-918A-F924CF558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255" y="3345180"/>
            <a:ext cx="922020" cy="4882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41351B-5BC2-4A7F-A371-70A7AE76B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3815" y="3522631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N10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D0EB3C-8EDD-4C3D-9A75-EAE46BC9A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255" y="3833432"/>
            <a:ext cx="75438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0ED0E0-AD00-405E-A448-0FB6D230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9995" y="3923919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N9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FEBE64-BF17-4CC3-B41B-7231D1A7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255" y="4147757"/>
            <a:ext cx="37719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0451CB-6FE8-4C0D-BC4A-2CAD93DB9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290632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N3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79C177-1777-447D-82BB-736473393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635" y="3833432"/>
            <a:ext cx="251460" cy="335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026796-2FAC-42DD-9CAF-18A2577BC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2915" y="3934397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N4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CB0500-AD79-476F-B9E9-313843230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1445" y="4147757"/>
            <a:ext cx="335280" cy="2514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ADF1A5-E592-4CBC-AEB9-B9A3C06B7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7635" y="4206812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N5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1E0363-30BB-4F97-AB24-50479775A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255" y="4566857"/>
            <a:ext cx="2514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0095D3A-941C-415B-A95E-A380A06B5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8535" y="4688777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N2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53D3C2-5D13-4C9E-9192-9055C1B0A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4168711"/>
            <a:ext cx="314325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0249545-F1CC-4298-A479-F4A589B14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2438" y="4206812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N1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C8EE310-4653-48AF-ADAE-FBC2B624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4378262"/>
            <a:ext cx="314325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88093F2-CD22-40B0-A818-36485A94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2438" y="4500182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AAE1D1C-D869-4E44-8FFF-0E4EDFB2F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5715" y="4566857"/>
            <a:ext cx="2514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456BADB-BDDE-42CC-98C7-70EBD1190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9995" y="4688777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B9C53AE-086D-4730-A4A3-B5C40E11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5018" y="4183380"/>
            <a:ext cx="37719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CBC3B6A-36FA-409F-9AE2-61C93EC5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2163" y="43053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7EDE236-7236-4388-8783-C03F0C1F5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5018" y="5231130"/>
            <a:ext cx="272415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B8C1AE3-8E95-4357-812D-9946CFCC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5321618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A6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60B3E99-419A-4464-B40C-96F6AC59B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255" y="2716530"/>
            <a:ext cx="6286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2B3FA8D-FE27-45AB-880F-53CFA10B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7130" y="285940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W1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DBC7E92-8118-4B93-9F5C-9E1E54FF3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6672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Помещение 12.5 × 20 м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Чистая высота от 3.8 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Общие проходы 40,0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Зоны 210,0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Итого 250 м²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BADD087-7363-47E0-B05A-3CE46ACCC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53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Колонны, двери, перекрытия и инженерия</a:t>
            </a:r>
          </a:p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проверяются по реальному объекту.</a:t>
            </a:r>
          </a:p>
        </p:txBody>
      </p:sp>
    </p:spTree>
    <p:extLst>
      <p:ext uri="{BB962C8B-B14F-4D97-AF65-F5344CB8AC3E}">
        <p14:creationId xmlns:p14="http://schemas.microsoft.com/office/powerpoint/2010/main" val="7947128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179712-DE3C-438A-9E92-450D6075F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7C4581-A5FF-4491-A656-E1B9835CB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Родители остаются с комфортом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8347DF-9F23-46D9-81C4-B904317D7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E62FB8-CCE5-4011-93F0-0D573C64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AC25CC-958D-4B7A-8BF6-9113E1561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Мест кафе: 14</a:t>
            </a:r>
          </a:p>
          <a:p xmlns:a="http://schemas.openxmlformats.org/drawingml/2006/main">
            <a: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Рабочих мест: 4</a:t>
            </a:r>
          </a:p>
          <a:p xmlns:a="http://schemas.openxmlformats.org/drawingml/2006/main">
            <a: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8 розеточных точек</a:t>
            </a:r>
          </a:p>
          <a:p xmlns:a="http://schemas.openxmlformats.org/drawingml/2006/main">
            <a: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Wi-Fi и шахматы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46CD46-5F8C-4C57-82E5-E694EAA3B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47875"/>
            <a:ext cx="48577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Тихая посадка рядом с игровым маршрутом.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Акустическое отделение от сцены,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свободные проходы и доступный санузел.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Рабочие места не заменяют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присмотр операторов.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6A6CAF-B9C2-4282-A8C6-7D7A996DE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76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Банкетных комнат: 1. Их продажи планируются отдельно от входа и еды.</a:t>
            </a:r>
          </a:p>
        </p:txBody>
      </p:sp>
    </p:spTree>
    <p:extLst>
      <p:ext uri="{BB962C8B-B14F-4D97-AF65-F5344CB8AC3E}">
        <p14:creationId xmlns:p14="http://schemas.microsoft.com/office/powerpoint/2010/main" val="6918939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A5A2DE-6176-4882-8C33-A9C741B98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7699D7-3559-4BDD-BABD-4A15FE16D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Яркая аркада — 10 автоматов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000A04-93AE-4629-BF3C-BAEB40145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2DC7B0-048A-4D03-A7DF-8CCC2FBC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0056ED-B319-4417-82FA-DF2A1BA930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8e8d03b13f4926"/>
          <a:stretch xmlns:a="http://schemas.openxmlformats.org/drawingml/2006/main"/>
        </p:blipFill>
        <p:spPr>
          <a:xfrm xmlns:a="http://schemas.openxmlformats.org/drawingml/2006/main">
            <a:off x="895350" y="195262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B5D90-9C67-4082-B024-2FB0428B1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342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«Миссис Хэппи»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D63751-4FFF-4CCE-9DFF-93A0B4D3DE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c657f06d454605"/>
          <a:stretch xmlns:a="http://schemas.openxmlformats.org/drawingml/2006/main"/>
        </p:blipFill>
        <p:spPr>
          <a:xfrm xmlns:a="http://schemas.openxmlformats.org/drawingml/2006/main">
            <a:off x="4610100" y="195262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C9B16-DA50-4360-A340-9F08E57A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953000"/>
            <a:ext cx="342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Детский автомат гонка для двоих «Трансформер»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DA1984-DDE6-48E0-833D-31FAB0E65F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36368f67c94c9e"/>
          <a:stretch xmlns:a="http://schemas.openxmlformats.org/drawingml/2006/main"/>
        </p:blipFill>
        <p:spPr>
          <a:xfrm xmlns:a="http://schemas.openxmlformats.org/drawingml/2006/main">
            <a:off x="8324850" y="195262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639498-8118-4F51-AA51-63A20FEE2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53000"/>
            <a:ext cx="342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Аэрохоккей «Ледяная битва» (220 х 133 х 175 см)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FB6DB0-6A8A-400E-8061-2CEFC8909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Реальные каталожные изображения. Все модели и варианты — в спецификации и Excel.</a:t>
            </a:r>
          </a:p>
        </p:txBody>
      </p:sp>
    </p:spTree>
    <p:extLst>
      <p:ext uri="{BB962C8B-B14F-4D97-AF65-F5344CB8AC3E}">
        <p14:creationId xmlns:p14="http://schemas.microsoft.com/office/powerpoint/2010/main" val="15894179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772D6C-CF49-4A57-9D49-C85CD7CAC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0F4D2E-53D0-4220-AEA2-87C00BFB5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 зарабатывают зоны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D9F554-E64E-4996-9381-BDAD3E983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CB79D4-90D4-482A-BB4E-92169B20D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E51D08-183F-4B92-8CE2-C37881F4DB78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096000"/>
                <a:gridCol w="2857500"/>
                <a:gridCol w="2019300"/>
              </a:tblGrid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Зона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Платежи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Доля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Входные билеты и свободная игра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2,00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54,5%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Технологические аттракционы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0,10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2,6%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Аркады и семейные игры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0,36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9,8%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Банкетные комнаты и ведущий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0,43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11,7%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Кафе и ожидание родителей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0,72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19,5%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Платные мастер-классы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0,07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1,9%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19E3B4-C0A4-4BFC-BD5F-6C85D733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Входы, праздничный пакет и еда учитываются отдельно — без повторной продажи в расчете.</a:t>
            </a:r>
          </a:p>
        </p:txBody>
      </p:sp>
    </p:spTree>
    <p:extLst>
      <p:ext uri="{BB962C8B-B14F-4D97-AF65-F5344CB8AC3E}">
        <p14:creationId xmlns:p14="http://schemas.microsoft.com/office/powerpoint/2010/main" val="16375386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067176-43B4-4F84-AF6F-F4F07BE33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D6C864-41B1-4A02-B9CD-3FA152DD6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Полный бюджет открытия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5A37CD-23ED-4B66-87EF-71A862E1A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D06DBA-A767-4D01-9779-54696EEA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BD3EB0-F83F-451A-9D29-AD874E7682BB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810500"/>
                <a:gridCol w="3162300"/>
              </a:tblGrid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Статья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Сумма,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Оборудование RR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3.44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Доставка и монтаж: резерв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0.28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Отделка и внешнее оснащение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7.42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Непредвиденные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1.11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Депозит, реклама и оборотный запас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4.36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ИТОГО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16.62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AEAD09-96B9-43D6-ADF4-FD66B9C2D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Внешнее оснащение — отдельные поставщики и сметы. Кредит и покупка здания не включены.</a:t>
            </a:r>
          </a:p>
        </p:txBody>
      </p:sp>
    </p:spTree>
    <p:extLst>
      <p:ext uri="{BB962C8B-B14F-4D97-AF65-F5344CB8AC3E}">
        <p14:creationId xmlns:p14="http://schemas.microsoft.com/office/powerpoint/2010/main" val="12181311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15FBD4-0815-4EDB-9B80-682753BB3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791112-EFF0-44A4-9E65-1FD9C20F6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Команда и ежедневная работа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9DFE20-9672-4E31-B783-54F4B3963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6492ED-B193-4ABC-8449-28A7C72B4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FF3D51-A163-4039-95A0-64DE4A178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15,15 FTE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74537D-E212-486E-BF2D-D14EA748B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Объем оплачиваемых ставок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616299-FD98-48FC-82A6-7FD0FE0E6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0,94 млн ₽ / мес.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B49FE6-814E-4F84-8319-D7E06524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542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ФОТ gross + резерв взносов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B915E2-9F39-458D-8AF2-365280D87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На дежурстве постов: 5.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Управление, уборка, техника и события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 дополнительному графику.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Десять учебных дней, наставник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 допуск к каждому типу оборудования.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AD917-F823-4A7A-87C4-855D080FA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1095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Зарплаты — бюджетные гипотезы для города 300 тыс. жителей; уточняются перед наймом.</a:t>
            </a:r>
          </a:p>
        </p:txBody>
      </p:sp>
    </p:spTree>
    <p:extLst>
      <p:ext uri="{BB962C8B-B14F-4D97-AF65-F5344CB8AC3E}">
        <p14:creationId xmlns:p14="http://schemas.microsoft.com/office/powerpoint/2010/main" val="16751369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EBA9E8-58E4-41BD-8729-3E1335D3F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9C2124-4566-4188-AB1D-4DAB3962F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Какой спрос нужен для окупаемости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427A99-E8D7-41D9-9064-2A629E13B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D66FB7-085D-4D11-BD47-719EE7CE8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901ADD-23CC-4A79-A28F-3853E1982609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62500"/>
                <a:gridCol w="2857500"/>
                <a:gridCol w="3352800"/>
              </a:tblGrid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Сценарий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Входов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Срок возврата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Исходный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1 800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&gt;48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−30%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1 260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&gt;48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+25%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2 250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25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Целевой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2 860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15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FEB653-4AAE-42B0-96BA-77DFFF21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Целевой спрос получен обратным расчетом.</a:t>
            </a:r>
          </a:p>
          <a:p xmlns:a="http://schemas.openxmlformats.org/drawingml/2006/main">
            <a: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Это требование к бизнесу, а не обещание продаж.</a:t>
            </a:r>
          </a:p>
        </p:txBody>
      </p:sp>
    </p:spTree>
    <p:extLst>
      <p:ext uri="{BB962C8B-B14F-4D97-AF65-F5344CB8AC3E}">
        <p14:creationId xmlns:p14="http://schemas.microsoft.com/office/powerpoint/2010/main" val="13429875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4405C8-B322-4AF4-9E1F-2DA165DF4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96AA9B-34F5-4EC1-A92A-59481F70B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Электрика: резерв и проверка паспортов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C2185D-0757-4708-87B8-071896636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7F92E2-38B2-471B-9C54-A15DBE84D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BB3FFC-008A-4270-9C39-0319CD0D2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429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24,6 кВт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A2456B-7ABF-4D8A-B29B-537ACF31A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42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Ориентир запроса с резервом 25%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C7FF32-23DE-43D4-9940-FF9D1F31C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429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Раздельные игровые, кухонные,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розеточные и аварийные цепи.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Сечения, защита и фазность —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только по рабочему проекту.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9ADF71-116E-4717-9366-7B5724A02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47875"/>
            <a:ext cx="47625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Мощности без паспортов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показаны как резервы.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Energy Jump: проверить напряжение.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Триколор: расхождение 60/600 Вт.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Отопление и HVAC — по ТУ объекта.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6A2C07-5F5D-4346-A5F8-F6FE418FA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Монтаж и испытания — квалифицированным подрядчиком, с исполнительной документацией.</a:t>
            </a:r>
          </a:p>
        </p:txBody>
      </p:sp>
    </p:spTree>
    <p:extLst>
      <p:ext uri="{BB962C8B-B14F-4D97-AF65-F5344CB8AC3E}">
        <p14:creationId xmlns:p14="http://schemas.microsoft.com/office/powerpoint/2010/main" val="16753542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48C243-8EF8-427E-89F1-1508D8A1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98E561-6E66-4EBF-9580-DC284A80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Безопасность и эвакуация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31EB40-4F05-4E4F-8388-E6B30E32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D97F02-B7FC-49E8-9E8C-AB4C80FF2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BF0E24-AD63-4E52-BA02-5B3AA155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334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Выходы и проходы</a:t>
            </a:r>
          </a:p>
          <a:p xmlns:a="http://schemas.openxmlformats.org/drawingml/2006/main">
            <a: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не занимают играми</a:t>
            </a:r>
          </a:p>
          <a:p xmlns:a="http://schemas.openxmlformats.org/drawingml/2006/main">
            <a: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или очередью.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820FD4-EB31-4638-A627-7B95EA21E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Возраст и загрузка — по паспорту.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Ежедневный осмотр и журнал дефектов.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Неисправный прибор закрыт до приемки.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Ребенок передается сопровождающему.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Уборка и мойка шаров по регламенту.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D436EA-F931-47FB-B1B5-B35C5BCC4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Схема эвакуации предварительная. Нужны проверка фактических путей, дверей,</a:t>
            </a:r>
          </a:p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вместимости и действий сотрудников; на стенд эта концепция не размещается.</a:t>
            </a:r>
          </a:p>
        </p:txBody>
      </p:sp>
    </p:spTree>
    <p:extLst>
      <p:ext uri="{BB962C8B-B14F-4D97-AF65-F5344CB8AC3E}">
        <p14:creationId xmlns:p14="http://schemas.microsoft.com/office/powerpoint/2010/main" val="15376078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4FD5C1-45C8-4681-AEBD-1C3913697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82B4E7-22ED-41CF-8AC3-EEE97463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События дают повод вернуться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91F4AD-4703-455C-8A18-01F915E1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0AE231-BFC5-4AE3-9245-FB70C8823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2BBC49-1CD7-4F15-B4D4-D2A9C5CF68F3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6191250"/>
                <a:gridCol w="3448050"/>
              </a:tblGrid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Неделя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Программа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Промо из месячного бюджета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Семейный квест + турнир навыка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2 400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Творческая мастерская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1 800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Семейная дискотека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2 400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Тематический день клуба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3 000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6C2961-A32D-47AD-82A0-FA1EAD638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53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Небольшие регулярные блоки + праздники по записи. Призы за навык и участие,</a:t>
            </a:r>
          </a:p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прозрачные правила, без денежных выигрышей. Даты проверяются тестом спроса.</a:t>
            </a:r>
          </a:p>
        </p:txBody>
      </p:sp>
    </p:spTree>
    <p:extLst>
      <p:ext uri="{BB962C8B-B14F-4D97-AF65-F5344CB8AC3E}">
        <p14:creationId xmlns:p14="http://schemas.microsoft.com/office/powerpoint/2010/main" val="5511178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147F4C-2C10-4A4C-B700-ECC78A6B4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DE7C3F-15DB-48BF-ACC4-50BD2864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Следующий шаг — адаптация к помещению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6F6C6B-7728-4D99-997B-00FA2EDDF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4E9702-9872-4634-A529-DD456E1A0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338342-83A0-4596-99C7-08E750CA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763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01  Помещение и рабочие проекты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02  Подтвержденный локальный спрос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03  Паспорта, поставки и монтаж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04  Штат и учебные сеансы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05  Аналитика, реклама и повторные визиты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56E017-0D0C-4B3E-9CEE-5F8994F8F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6A7C"/>
                </a:solidFill>
                <a:latin typeface="Arial"/>
                <a:ea typeface="Arial"/>
                <a:cs typeface="Arial"/>
              </a:rPr>
              <a:t>Комплект: 7 PDF, Excel, презентация, DXF, SVG, CSV и альбом визуализаций.</a:t>
            </a:r>
          </a:p>
          <a:p xmlns:a="http://schemas.openxmlformats.org/drawingml/2006/main">
            <a: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6A7C"/>
                </a:solidFill>
                <a:latin typeface="Arial"/>
                <a:ea typeface="Arial"/>
                <a:cs typeface="Arial"/>
              </a:rPr>
              <a:t>Все игровые позиции — robotail.ru; внешних поставщиков порекомендуем.</a:t>
            </a:r>
          </a:p>
          <a:p xmlns:a="http://schemas.openxmlformats.org/drawingml/2006/main">
            <a: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6A7C"/>
                </a:solidFill>
                <a:latin typeface="Arial"/>
                <a:ea typeface="Arial"/>
                <a:cs typeface="Arial"/>
              </a:rPr>
              <a:t>Срок окупаемости зависит от достижения целевого спроса.</a:t>
            </a:r>
          </a:p>
        </p:txBody>
      </p:sp>
    </p:spTree>
    <p:extLst>
      <p:ext uri="{BB962C8B-B14F-4D97-AF65-F5344CB8AC3E}">
        <p14:creationId xmlns:p14="http://schemas.microsoft.com/office/powerpoint/2010/main" val="153617747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16F5E3-7E8E-4FDE-A5CF-65054CB40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024C03-DD33-4209-B5F2-6A6A0525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Короткая игра: 70 ₽ на человека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D7AB8A-A9F2-4C04-B9EC-84D7C815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E0E9C9-556F-442B-B028-A32AEF124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F74D1-FACB-4370-9F6D-1A635FDBC0AA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810500"/>
                <a:gridCol w="3162300"/>
              </a:tblGrid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Показатель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 модели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Аркадных автоматов / разных моделей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10 / 10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Средняя ставка на одного игрока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70 ₽ / 3 минуты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Смена игрока / техдоступность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 минута / 95%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Целевые платные игрок-сеансы / месяц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5 148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Выручка аркад / месяц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0,36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Поток аркад / месяц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0,08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BAA955-55F0-48C4-AB63-9EB4508C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Ставка задана владельцем. Спрос, простой и расходы учитываются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698363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845B27-CE3E-4D95-96D6-523D94CD7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0659E4-8367-4F34-A813-821BA18C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Аркада: энергия, разнообразие и эмоции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6588B2-9C5B-4D71-83FF-23B077AD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8344DA-4FD3-45A7-8EE0-444D898E0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4E74B2-6F68-418D-809B-4992D34ADC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a0b9a844274a32"/>
          <a:stretch xmlns:a="http://schemas.openxmlformats.org/drawingml/2006/main"/>
        </p:blipFill>
        <p:spPr>
          <a:xfrm xmlns:a="http://schemas.openxmlformats.org/drawingml/2006/main">
            <a:off x="1323975" y="1905000"/>
            <a:ext cx="3810000" cy="38100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05B0D9-08A8-48CC-B66F-B34C88116E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6e4276a80e4c97"/>
          <a:stretch xmlns:a="http://schemas.openxmlformats.org/drawingml/2006/main"/>
        </p:blipFill>
        <p:spPr>
          <a:xfrm xmlns:a="http://schemas.openxmlformats.org/drawingml/2006/main">
            <a:off x="7048500" y="1905000"/>
            <a:ext cx="3810000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6F5BB4-DB94-4F50-B01A-0B7A121D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Интерьерные ИИ-концепции. Точная комплектация и рабочие габариты — в документации.</a:t>
            </a:r>
          </a:p>
        </p:txBody>
      </p:sp>
    </p:spTree>
    <p:extLst>
      <p:ext uri="{BB962C8B-B14F-4D97-AF65-F5344CB8AC3E}">
        <p14:creationId xmlns:p14="http://schemas.microsoft.com/office/powerpoint/2010/main" val="3616759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2026-10-24T17:13:05.3900000Z</dcterms:created>
  <dcterms:modified xsi:type="dcterms:W3CDTF">2026-10-24T17:13:05.3900000Z</dcterms:modified>
</coreProperties>
</file>