
<file path=[Content_Types].xml><?xml version="1.0" encoding="utf-8"?>
<Types xmlns="http://schemas.openxmlformats.org/package/2006/content-types">
  <Default Extension="xml" ContentType="application/vnd.openxmlformats-package.core-properties+xml"/>
  <Default Extension="bin" ContentType="image/webp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e1e29c166ba4f4e" /><Relationship Type="http://schemas.openxmlformats.org/officeDocument/2006/relationships/extended-properties" Target="/docProps/app.xml" Id="R234a5a9cffaf4126" /><Relationship Type="http://schemas.openxmlformats.org/officeDocument/2006/relationships/officeDocument" Target="/ppt/presentation.xml" Id="Ra101f6815bc949a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079a5aca06547f1"/>
  </p:sldMasterIdLst>
  <p:notesMasterIdLst>
    <p:notesMasterId xmlns:r="http://schemas.openxmlformats.org/officeDocument/2006/relationships" r:id="R94cef61744ae4212"/>
  </p:notesMasterIdLst>
  <p:sldIdLst>
    <p:sldId xmlns:r="http://schemas.openxmlformats.org/officeDocument/2006/relationships" id="256" r:id="R11e1097bf64f49e4"/>
    <p:sldId xmlns:r="http://schemas.openxmlformats.org/officeDocument/2006/relationships" id="257" r:id="Rdc4c8ea0bed543ca"/>
    <p:sldId xmlns:r="http://schemas.openxmlformats.org/officeDocument/2006/relationships" id="258" r:id="R762a6f0095104524"/>
    <p:sldId xmlns:r="http://schemas.openxmlformats.org/officeDocument/2006/relationships" id="259" r:id="R756ac7a90aa642b8"/>
    <p:sldId xmlns:r="http://schemas.openxmlformats.org/officeDocument/2006/relationships" id="260" r:id="Ree1812b6960a432c"/>
    <p:sldId xmlns:r="http://schemas.openxmlformats.org/officeDocument/2006/relationships" id="261" r:id="R7c01698c5dd44ac0"/>
    <p:sldId xmlns:r="http://schemas.openxmlformats.org/officeDocument/2006/relationships" id="262" r:id="Re5c4c210b9814918"/>
    <p:sldId xmlns:r="http://schemas.openxmlformats.org/officeDocument/2006/relationships" id="263" r:id="R5dc628493db94267"/>
    <p:sldId xmlns:r="http://schemas.openxmlformats.org/officeDocument/2006/relationships" id="264" r:id="Ra8f6e45e339547fc"/>
    <p:sldId xmlns:r="http://schemas.openxmlformats.org/officeDocument/2006/relationships" id="265" r:id="R73f03d5b6b534a85"/>
    <p:sldId xmlns:r="http://schemas.openxmlformats.org/officeDocument/2006/relationships" id="266" r:id="R918dbf6607914657"/>
    <p:sldId xmlns:r="http://schemas.openxmlformats.org/officeDocument/2006/relationships" id="267" r:id="R7ef61316227043b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92cdc0d377748d1" /><Relationship Type="http://schemas.openxmlformats.org/officeDocument/2006/relationships/slideMaster" Target="/ppt/slideMasters/slideMaster1.xml" Id="R8079a5aca06547f1" /><Relationship Type="http://schemas.openxmlformats.org/officeDocument/2006/relationships/notesMaster" Target="/ppt/notesMasters/notesMaster1.xml" Id="R94cef61744ae4212" /><Relationship Type="http://schemas.openxmlformats.org/officeDocument/2006/relationships/presProps" Target="/ppt/presProps.xml" Id="Rc1e574e2975a4379" /><Relationship Type="http://schemas.openxmlformats.org/officeDocument/2006/relationships/tableStyles" Target="/ppt/tableStyles.xml" Id="R3037f87c69414a89" /><Relationship Type="http://schemas.openxmlformats.org/officeDocument/2006/relationships/slide" Target="/ppt/slides/slide1.xml" Id="R11e1097bf64f49e4" /><Relationship Type="http://schemas.openxmlformats.org/officeDocument/2006/relationships/slide" Target="/ppt/slides/slide2.xml" Id="Rdc4c8ea0bed543ca" /><Relationship Type="http://schemas.openxmlformats.org/officeDocument/2006/relationships/slide" Target="/ppt/slides/slide3.xml" Id="R762a6f0095104524" /><Relationship Type="http://schemas.openxmlformats.org/officeDocument/2006/relationships/slide" Target="/ppt/slides/slide4.xml" Id="R756ac7a90aa642b8" /><Relationship Type="http://schemas.openxmlformats.org/officeDocument/2006/relationships/slide" Target="/ppt/slides/slide5.xml" Id="Ree1812b6960a432c" /><Relationship Type="http://schemas.openxmlformats.org/officeDocument/2006/relationships/slide" Target="/ppt/slides/slide6.xml" Id="R7c01698c5dd44ac0" /><Relationship Type="http://schemas.openxmlformats.org/officeDocument/2006/relationships/slide" Target="/ppt/slides/slide7.xml" Id="Re5c4c210b9814918" /><Relationship Type="http://schemas.openxmlformats.org/officeDocument/2006/relationships/slide" Target="/ppt/slides/slide8.xml" Id="R5dc628493db94267" /><Relationship Type="http://schemas.openxmlformats.org/officeDocument/2006/relationships/slide" Target="/ppt/slides/slide9.xml" Id="Ra8f6e45e339547fc" /><Relationship Type="http://schemas.openxmlformats.org/officeDocument/2006/relationships/slide" Target="/ppt/slides/slide10.xml" Id="R73f03d5b6b534a85" /><Relationship Type="http://schemas.openxmlformats.org/officeDocument/2006/relationships/slide" Target="/ppt/slides/slide11.xml" Id="R918dbf6607914657" /><Relationship Type="http://schemas.openxmlformats.org/officeDocument/2006/relationships/slide" Target="/ppt/slides/slide12.xml" Id="R7ef61316227043b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a65a98c20ef443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e9eecd3beaa40f4" /><Relationship Type="http://schemas.openxmlformats.org/officeDocument/2006/relationships/notesMaster" Target="/ppt/notesMasters/notesMaster1.xml" Id="R3dc0fba95c284fc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d810742aee94c29" /><Relationship Type="http://schemas.openxmlformats.org/officeDocument/2006/relationships/notesMaster" Target="/ppt/notesMasters/notesMaster1.xml" Id="R3bdfe4124bba471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65c53929a4842e3" /><Relationship Type="http://schemas.openxmlformats.org/officeDocument/2006/relationships/notesMaster" Target="/ppt/notesMasters/notesMaster1.xml" Id="R4954f9a789cf474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121b620b9254c33" /><Relationship Type="http://schemas.openxmlformats.org/officeDocument/2006/relationships/notesMaster" Target="/ppt/notesMasters/notesMaster1.xml" Id="Rc0fdda3d755b498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8927c5091464080" /><Relationship Type="http://schemas.openxmlformats.org/officeDocument/2006/relationships/notesMaster" Target="/ppt/notesMasters/notesMaster1.xml" Id="R129710a1ce0f41e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d9c2ed5c27241b2" /><Relationship Type="http://schemas.openxmlformats.org/officeDocument/2006/relationships/notesMaster" Target="/ppt/notesMasters/notesMaster1.xml" Id="R5c2dfaa0fd2b45e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07a597b61f34f0d" /><Relationship Type="http://schemas.openxmlformats.org/officeDocument/2006/relationships/notesMaster" Target="/ppt/notesMasters/notesMaster1.xml" Id="R014024c0e35c41e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d502a6d0b594ab9" /><Relationship Type="http://schemas.openxmlformats.org/officeDocument/2006/relationships/notesMaster" Target="/ppt/notesMasters/notesMaster1.xml" Id="Re402735981a8437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ee0026bc0a24e64" /><Relationship Type="http://schemas.openxmlformats.org/officeDocument/2006/relationships/notesMaster" Target="/ppt/notesMasters/notesMaster1.xml" Id="Rc062d2755b6b409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4a449e790f247b4" /><Relationship Type="http://schemas.openxmlformats.org/officeDocument/2006/relationships/notesMaster" Target="/ppt/notesMasters/notesMaster1.xml" Id="Re36104b5877d4ab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b0818c3de8843fc" /><Relationship Type="http://schemas.openxmlformats.org/officeDocument/2006/relationships/notesMaster" Target="/ppt/notesMasters/notesMaster1.xml" Id="R1c39c7a06f76489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fcd4a86e8ae486b" /><Relationship Type="http://schemas.openxmlformats.org/officeDocument/2006/relationships/notesMaster" Target="/ppt/notesMasters/notesMaster1.xml" Id="Rf503e74d420b4d8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f268961a2d495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76d17198b0c4eb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653248ac45439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bc4520d3d0448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6f4c6b5ea544f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8b61258616487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C42CA5F-4B42-4CA7-BF13-9BE51901373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C4CD22B-EAAF-442E-828A-101486060E8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23FB014-6477-492E-9277-A3C389EEFD2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CCB6BBA-220C-4EC7-9F3C-96B267D8664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B0A48B8-EDAF-4E89-9A42-8BD57638CF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5AA2AC3-5365-44CD-9C89-4DDD998B812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C78040D-D171-4AA5-BE94-7A63B395071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39F71E9-8F57-4AE1-9C42-F6110871A7D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A2C49D1-6CE4-420D-B9ED-4469051B2DE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A105CA6-F4BC-41E6-8B2E-94C0CA33515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7098160f35446c1" /><Relationship Type="http://schemas.openxmlformats.org/officeDocument/2006/relationships/slideLayout" Target="/ppt/slideLayouts/slideLayout1.xml" Id="R1bd5932d5ad54045" /><Relationship Type="http://schemas.openxmlformats.org/officeDocument/2006/relationships/slideLayout" Target="/ppt/slideLayouts/slideLayout2.xml" Id="R8b4b998606df43c4" /><Relationship Type="http://schemas.openxmlformats.org/officeDocument/2006/relationships/slideLayout" Target="/ppt/slideLayouts/slideLayout3.xml" Id="R844dcfbfaf304e4e" /><Relationship Type="http://schemas.openxmlformats.org/officeDocument/2006/relationships/slideLayout" Target="/ppt/slideLayouts/slideLayout4.xml" Id="Rd0aa79b32f7945b5" /><Relationship Type="http://schemas.openxmlformats.org/officeDocument/2006/relationships/slideLayout" Target="/ppt/slideLayouts/slideLayout5.xml" Id="Rd1cd11f3c00e4727" /><Relationship Type="http://schemas.openxmlformats.org/officeDocument/2006/relationships/slideLayout" Target="/ppt/slideLayouts/slideLayout6.xml" Id="Rfb3fd74ba26b426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bd5932d5ad54045"/>
    <p:sldLayoutId xmlns:r="http://schemas.openxmlformats.org/officeDocument/2006/relationships" id="2147483650" r:id="R8b4b998606df43c4"/>
    <p:sldLayoutId xmlns:r="http://schemas.openxmlformats.org/officeDocument/2006/relationships" id="2147483651" r:id="R844dcfbfaf304e4e"/>
    <p:sldLayoutId xmlns:r="http://schemas.openxmlformats.org/officeDocument/2006/relationships" id="2147483652" r:id="Rd0aa79b32f7945b5"/>
    <p:sldLayoutId xmlns:r="http://schemas.openxmlformats.org/officeDocument/2006/relationships" id="2147483653" r:id="Rd1cd11f3c00e4727"/>
    <p:sldLayoutId xmlns:r="http://schemas.openxmlformats.org/officeDocument/2006/relationships" id="2147483654" r:id="Rfb3fd74ba26b426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d5a94268b9445bc" /><Relationship Type="http://schemas.openxmlformats.org/officeDocument/2006/relationships/notesSlide" Target="/ppt/notesSlides/notesSlide1.xml" Id="R68d23867d67d419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5c324e89dca4853" /><Relationship Type="http://schemas.openxmlformats.org/officeDocument/2006/relationships/notesSlide" Target="/ppt/notesSlides/notesSlide2.xml" Id="Rbd174b9a95f64d4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74aaad10324df0" /><Relationship Type="http://schemas.openxmlformats.org/officeDocument/2006/relationships/notesSlide" Target="/ppt/notesSlides/notesSlide3.xml" Id="R207c4ac9b2484a6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addd5357cb4b5a" /><Relationship Type="http://schemas.openxmlformats.org/officeDocument/2006/relationships/image" Target="/ppt/media/image.bin" Id="R33c7db8b62354352" /><Relationship Type="http://schemas.openxmlformats.org/officeDocument/2006/relationships/image" Target="/ppt/media/image2.bin" Id="R8a7fd2d340fe4d4d" /><Relationship Type="http://schemas.openxmlformats.org/officeDocument/2006/relationships/image" Target="/ppt/media/image3.bin" Id="R2db108beee744481" /><Relationship Type="http://schemas.openxmlformats.org/officeDocument/2006/relationships/notesSlide" Target="/ppt/notesSlides/notesSlide4.xml" Id="R4f76d9cf9a3c40b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f4f82941ec436f" /><Relationship Type="http://schemas.openxmlformats.org/officeDocument/2006/relationships/notesSlide" Target="/ppt/notesSlides/notesSlide5.xml" Id="Re2923f64b89e4af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2fae37c8fea4211" /><Relationship Type="http://schemas.openxmlformats.org/officeDocument/2006/relationships/notesSlide" Target="/ppt/notesSlides/notesSlide6.xml" Id="Rd27c256809cc41a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725d10c12b4d48" /><Relationship Type="http://schemas.openxmlformats.org/officeDocument/2006/relationships/notesSlide" Target="/ppt/notesSlides/notesSlide7.xml" Id="R2e970c8278e1441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1d9121cd90e4317" /><Relationship Type="http://schemas.openxmlformats.org/officeDocument/2006/relationships/notesSlide" Target="/ppt/notesSlides/notesSlide8.xml" Id="Re8a401d8484f4e0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8bf8bc034e14ed4" /><Relationship Type="http://schemas.openxmlformats.org/officeDocument/2006/relationships/notesSlide" Target="/ppt/notesSlides/notesSlide9.xml" Id="R279981c6bcaa40f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86be4e00024cf6" /><Relationship Type="http://schemas.openxmlformats.org/officeDocument/2006/relationships/notesSlide" Target="/ppt/notesSlides/notesSlide10.xml" Id="Re8d8ddd887f6414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2496e2491694984" /><Relationship Type="http://schemas.openxmlformats.org/officeDocument/2006/relationships/notesSlide" Target="/ppt/notesSlides/notesSlide11.xml" Id="R3f7272a3dc1d477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b974ba05694966" /><Relationship Type="http://schemas.openxmlformats.org/officeDocument/2006/relationships/notesSlide" Target="/ppt/notesSlides/notesSlide12.xml" Id="R6841ed2408e9474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13BF86CD-0EDC-4C2E-B3FE-7751D62DE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463597"/>
                </a:solidFill>
                <a:latin typeface="Arial"/>
                <a:ea typeface="Arial"/>
                <a:cs typeface="Arial"/>
              </a:rPr>
              <a:t>ШЕСТЬ ФОРМАТОВ ДЛЯ СЕМЕЙНОГО БИЗНЕСА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4747D7-CDA5-4998-A28F-D0A90060B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Галактика</a:t>
            </a:r>
          </a:p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Игровой центр 3 000 м²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49B5BB-0285-4AFF-A909-C4CBB64A2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2BCB2D-FA63-4D6A-AB64-9B9E044D0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09BD89-BF2C-4C4E-817F-A713E1712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5810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Оборудование, зонирование,</a:t>
            </a:r>
          </a:p>
          <a:p xmlns:a="http://schemas.openxmlformats.org/drawingml/2006/main">
            <a: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финансовая модель и запуск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1A71A4-9704-4415-A7FF-7DE3C2559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099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463597"/>
                </a:solidFill>
                <a:latin typeface="Arial"/>
                <a:ea typeface="Arial"/>
                <a:cs typeface="Arial"/>
              </a:rPr>
              <a:t>Оборудование RR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A7186B-410B-42F6-B400-8FD4C452B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71900"/>
            <a:ext cx="4953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30,95 млн ₽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9DB861-C198-4AFC-82F5-9C94771B5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Полный стартовый бюджет 144,79 млн ₽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4C7765-DC4B-4C7B-BBDB-FD72A3B65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5715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Целевой срок 15 мес.</a:t>
            </a:r>
          </a:p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при требуемом спросе 13 096 входов/мес.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45A893-0849-44F3-A5AD-56A6C2AAB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5562" y="1857375"/>
            <a:ext cx="341312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38516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A665A0-1165-44A2-A2D1-C7CE44065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5562" y="1857375"/>
            <a:ext cx="1604169" cy="1501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879A35-A6BD-4769-8C26-0A7A46E98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5562" y="3495675"/>
            <a:ext cx="1604169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8CC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4AB68F-4C85-4643-927B-408970F4E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5562" y="3905250"/>
            <a:ext cx="1604169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BFA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126C8E-E917-4D1F-BFE1-357BD3514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5562" y="4587875"/>
            <a:ext cx="1604169" cy="68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E0F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EA28BE-F1E3-4A6D-83AA-4BD6DA4EA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5562" y="5407025"/>
            <a:ext cx="1604169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4E8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B718A0-8DED-4D82-8017-7276AC470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4519" y="1857375"/>
            <a:ext cx="1604169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1BF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5B0ECF-7E7A-4E2C-BFB7-EEE0D0471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4519" y="2676525"/>
            <a:ext cx="1604169" cy="47783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8E9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766507-58C4-4FC4-892D-EDF85D36A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4519" y="3154363"/>
            <a:ext cx="1604169" cy="2047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D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179CB6-C5D6-42DF-8D33-36D1F5277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4519" y="3495675"/>
            <a:ext cx="1604169" cy="34131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D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4D3EE8-58D8-4B8F-A36D-672437ED3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4519" y="3836988"/>
            <a:ext cx="1604169" cy="6143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1FB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A452AA-A8C2-4513-8834-DA5107CE6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4519" y="4587875"/>
            <a:ext cx="1604169" cy="682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1FB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7F04CE-E67A-449A-A242-053890AA1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4519" y="4656138"/>
            <a:ext cx="1604169" cy="6143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EF5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A4329E-9D6C-4E49-A3F0-95C283EFD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4519" y="5407025"/>
            <a:ext cx="1604169" cy="682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EF5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4A19565-0967-4979-A600-4F736CCAA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4519" y="5475288"/>
            <a:ext cx="1604169" cy="47783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F0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45BCC41-8F4D-42E5-91B8-2F2038340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2389" y="1864201"/>
            <a:ext cx="825976" cy="109902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DABBEF3-A6F9-4F4C-82A8-A88A2794B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8365" y="1864201"/>
            <a:ext cx="624602" cy="82597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DE75150-CECC-4462-B803-2C34E118B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2389" y="3502501"/>
            <a:ext cx="539274" cy="23550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F884407-70B1-4847-8F05-4814C356A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1663" y="3502501"/>
            <a:ext cx="539274" cy="23550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6312A95-5384-4B31-9F29-DC42D034E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2389" y="4594701"/>
            <a:ext cx="273050" cy="64849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A23CD96-E88D-41FB-B335-4AD130738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439" y="4594701"/>
            <a:ext cx="273050" cy="64849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D7017BD-59A5-4857-AA36-2FA9E31C2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8489" y="4594701"/>
            <a:ext cx="40957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D05464D-E57C-4305-AF4A-CC6E017B8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8064" y="4594701"/>
            <a:ext cx="40957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6437F68-4C75-4123-9F1D-F9AA6DC5E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2389" y="3912076"/>
            <a:ext cx="232093" cy="31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D7613B1-32AE-418B-8114-D52CE7137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4481" y="3912076"/>
            <a:ext cx="232093" cy="31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7FEC27A-43CB-4A9F-B94D-CEB009398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6574" y="3912076"/>
            <a:ext cx="232093" cy="31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147E7A0-8631-44BE-B752-09CB86925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8666" y="3912076"/>
            <a:ext cx="232093" cy="31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C2A855D-DD44-4575-93D6-B3BE70AC3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759" y="3912076"/>
            <a:ext cx="234140" cy="2341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8411B5F-7E27-4BF3-A8FA-5F70F847D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759" y="4146217"/>
            <a:ext cx="234140" cy="2341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6E625A8-0C33-4843-B84C-D1EDCE4D2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2389" y="4226084"/>
            <a:ext cx="204788" cy="2047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0A7B1A2-1525-4A75-9DCA-3B9EBC770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7176" y="4226084"/>
            <a:ext cx="204788" cy="2047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A13F584-875B-42F9-95BF-3FA9E0353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1964" y="4226084"/>
            <a:ext cx="204788" cy="2047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C5EE72F6-6B90-41B9-B132-C1EA515FA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7639" y="4594701"/>
            <a:ext cx="204788" cy="2047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16D421C-D2B3-4CAE-AC70-6D4E67B2A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7639" y="4799489"/>
            <a:ext cx="204788" cy="2047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DAD29CDF-984E-4324-ACAB-50941D731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8489" y="5004276"/>
            <a:ext cx="204788" cy="2047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BC23A24A-8062-4101-B897-DEDAF1294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91345" y="4662964"/>
            <a:ext cx="150178" cy="30035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AF569F38-F1E2-4BF0-9F06-400A6C627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91345" y="4963319"/>
            <a:ext cx="150178" cy="30035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4639B58C-ED8B-4E14-BAC2-8833C66D6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1522" y="4662964"/>
            <a:ext cx="150178" cy="30035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1DD50515-E884-436F-AE47-A1C092922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1522" y="4963319"/>
            <a:ext cx="150178" cy="30035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A36639BA-433F-49C7-9136-3C66F3A5D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4662964"/>
            <a:ext cx="136525" cy="17065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50DC3567-E04E-4AB9-95D1-DBD7F05D5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4833620"/>
            <a:ext cx="136525" cy="17065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05F89644-FB25-4BDC-AF94-AF820AB3A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5004276"/>
            <a:ext cx="102394" cy="12287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8E3605AE-89FF-4A90-9AB1-3A97751CD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5127149"/>
            <a:ext cx="102394" cy="12287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D1DFF029-DE17-4677-9C83-46F09EF69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4094" y="5004276"/>
            <a:ext cx="102394" cy="12287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93C413D0-6D1B-45BF-9A59-EE009A0BE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4094" y="5127149"/>
            <a:ext cx="102394" cy="12287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90345B58-11E2-4CC4-9621-5BB281F8A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8225" y="4662964"/>
            <a:ext cx="102394" cy="12287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DA140E81-118A-4027-A566-5E7DA7378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8225" y="4785836"/>
            <a:ext cx="102394" cy="12287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E7C5FD4D-B15F-433C-8CE8-9974621BB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96488" y="4908709"/>
            <a:ext cx="102394" cy="12287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497F982E-E7C7-4A16-9A66-DC2C07B83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96488" y="5031581"/>
            <a:ext cx="102394" cy="12287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EFF91E28-056B-4EAB-A8DC-B4597FA6A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96488" y="5154454"/>
            <a:ext cx="136525" cy="819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53D26665-B3CE-48D7-B777-B86B7ED7B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0619" y="4662964"/>
            <a:ext cx="81915" cy="136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DB630F57-AB33-450F-A30B-EB96DCA6A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0619" y="4799489"/>
            <a:ext cx="136525" cy="819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78866CEC-AB89-4763-8498-7CA4EC283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12534" y="4662964"/>
            <a:ext cx="81915" cy="136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769E92A0-3AD0-425E-9D5E-CD8C4EB12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8881" y="4881404"/>
            <a:ext cx="81915" cy="136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32B1B6C1-1056-4017-812D-002FDF5BE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8881" y="5017929"/>
            <a:ext cx="81915" cy="136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DC08C84F-8A6F-48FA-A819-553F36674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7144" y="4799489"/>
            <a:ext cx="136525" cy="819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CCC82923-2E56-44FB-9165-E6CF11A9C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4449" y="4662964"/>
            <a:ext cx="81915" cy="136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6C9C14B4-7431-4B14-844C-9D5DA9C2A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76364" y="4662964"/>
            <a:ext cx="81915" cy="12287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DFB52DFE-5599-46C7-A815-00896C31D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3013" y="5154454"/>
            <a:ext cx="122873" cy="819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07AAC758-E0F1-457C-913C-C0620B16C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0796" y="4881404"/>
            <a:ext cx="81915" cy="12287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EF5BC6B1-9335-44BF-A06A-A20ED4156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0796" y="5004276"/>
            <a:ext cx="81915" cy="12287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F556A632-921B-4555-9971-ABF459E8C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55885" y="5127149"/>
            <a:ext cx="81915" cy="12287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AD258005-23C0-4CC9-AAED-4BCF2A22A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2711" y="4881404"/>
            <a:ext cx="81915" cy="12287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481333FC-91F4-49A0-A727-48C8BC6FB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2711" y="5004276"/>
            <a:ext cx="81915" cy="12287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EF7C43F3-3732-439B-A49A-F14B8557A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7800" y="5127149"/>
            <a:ext cx="81915" cy="12287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D1485F96-5DBC-4E80-BC8A-54E47C6D0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626" y="4785836"/>
            <a:ext cx="102394" cy="12287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5AAF4257-84F7-49BD-9154-49E64AD15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8279" y="4662964"/>
            <a:ext cx="102394" cy="12287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07A64A59-E19C-4C87-B1EA-6D4308261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2389" y="3738007"/>
            <a:ext cx="122873" cy="12287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14A666E6-A7E0-4592-8655-E12C2282B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5261" y="3738007"/>
            <a:ext cx="122873" cy="12287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6B3C7F78-36CB-4D46-A00D-C22D509BB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8134" y="3738007"/>
            <a:ext cx="122873" cy="12287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49392730-6234-4B65-B7CB-36E688E66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2389" y="5413851"/>
            <a:ext cx="95568" cy="136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E9216BC3-3884-4D44-A5BF-E4F9BAAAC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2389" y="5550376"/>
            <a:ext cx="95568" cy="136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88EAA23C-CFB6-47F2-BE0F-BD04069FA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91345" y="3843814"/>
            <a:ext cx="136525" cy="2047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274A8757-C444-4B9E-AE19-FF49B47AF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91345" y="4048601"/>
            <a:ext cx="204788" cy="2047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</p:spTree>
    <p:extLst>
      <p:ext uri="{BB962C8B-B14F-4D97-AF65-F5344CB8AC3E}">
        <p14:creationId xmlns:p14="http://schemas.microsoft.com/office/powerpoint/2010/main" val="177616835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5F9DDD36-018C-4C20-942E-2D7941374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463597"/>
                </a:solidFill>
                <a:latin typeface="Arial"/>
                <a:ea typeface="Arial"/>
                <a:cs typeface="Arial"/>
              </a:rPr>
              <a:t>ROBOTIC RETAILERS · 3000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5E991F-0978-42E6-9966-3A976D144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Планировка и игровые маршруты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E5A8FB-30D4-4D8C-AFF7-309615BA8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6A0BC7-AE90-453F-824B-86EDFB676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0A88CF-2376-4FB4-9B30-449F0660D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7500" y="1857375"/>
            <a:ext cx="3492500" cy="419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38516A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7AD380-A421-4B60-8CB4-F017E462D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7500" y="1857375"/>
            <a:ext cx="1641475" cy="153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023466-1470-448D-AF6A-8B5481257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7500" y="3533775"/>
            <a:ext cx="1641475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8CC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7B3219-1908-4A2B-A081-07BB995AF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7500" y="3952875"/>
            <a:ext cx="1641475" cy="558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BFA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C8FF52-F24F-4309-B977-1A2DAA640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7500" y="4651375"/>
            <a:ext cx="1641475" cy="69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E0F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3A92CE-5D94-4A18-83E5-2232AB6CD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7500" y="5489575"/>
            <a:ext cx="1641475" cy="558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4E8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1DC105-A0DA-425B-998E-191967169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8525" y="1857375"/>
            <a:ext cx="1641475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1BF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E5A7A1-4A51-4599-89F4-956A1C09A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8525" y="2695575"/>
            <a:ext cx="1641475" cy="488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8E9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338C78-DBF4-44EC-BBD0-71A0038BF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8525" y="3184525"/>
            <a:ext cx="1641475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D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5A2248-2BEE-4FA6-B5F3-68674478D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8525" y="3533775"/>
            <a:ext cx="1641475" cy="34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D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4CA06F-BDFD-42AF-A592-01517197E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8525" y="3883025"/>
            <a:ext cx="16414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1FB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452413-2F75-4F1A-9E14-159FA6EF0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8525" y="4651375"/>
            <a:ext cx="1641475" cy="69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1FB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5F4145-3996-477B-9BA0-545E0684B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8525" y="4721225"/>
            <a:ext cx="16414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EF5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4773BF-ADD9-4F4B-9C1E-D05D8F3CD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8525" y="5489575"/>
            <a:ext cx="1641475" cy="69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EF5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C567FA-E3D0-4455-972E-0BA5B9BDF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8525" y="5559425"/>
            <a:ext cx="1641475" cy="488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F0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15EEF1-CBC2-4B4D-BA2A-FE8E83699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4485" y="1864360"/>
            <a:ext cx="845185" cy="11245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42B6D1-61E9-447E-9E48-E61C6857C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9670" y="1864360"/>
            <a:ext cx="639128" cy="8451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D9FE8A-1551-4D90-9772-C11640F86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4485" y="3540760"/>
            <a:ext cx="551815" cy="2409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CADEB85-72F3-4FD9-A8A2-55D9146BB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6300" y="3540760"/>
            <a:ext cx="551815" cy="2409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D7A7B66-8F64-4300-9B91-62C2B8674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4485" y="4658360"/>
            <a:ext cx="279400" cy="663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AEA0E1F-F34A-49EC-A668-FF159DE42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3885" y="4658360"/>
            <a:ext cx="279400" cy="663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4B78C7B-F2B2-4BD6-8AC0-B755E8255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3285" y="4658360"/>
            <a:ext cx="4191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0266217-3000-41D0-A500-74C6AB82F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2385" y="4658360"/>
            <a:ext cx="4191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CB8E020-F303-4E06-8604-4AFB6AB0C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4485" y="3959860"/>
            <a:ext cx="237490" cy="32131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60FDF94-A509-4115-8174-538B6047C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1975" y="3959860"/>
            <a:ext cx="237490" cy="32131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C09EA2F-2005-4B9F-A0DA-F158A25B3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9465" y="3959860"/>
            <a:ext cx="237490" cy="32131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1B426C6-DCFC-42D6-A6C8-297D99EEB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6955" y="3959860"/>
            <a:ext cx="237490" cy="32131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6F76C03-85EB-438C-9A4C-87827D5B4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4445" y="3959860"/>
            <a:ext cx="239586" cy="23958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7C4935B-28EF-4BCA-B1ED-1CD353E25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4445" y="4199446"/>
            <a:ext cx="239586" cy="23958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87292A4-FDB3-42AF-8DFA-224D6A873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4485" y="428117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E54ABED-142B-46E0-9507-4BF0B25AF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4035" y="428117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7A6EF8D-AF9A-498E-8145-A00D1B016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3585" y="428117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0B8D94B-32B3-4626-BC8A-A944FDF3B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1485" y="465836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7085C48F-BA09-4C83-AD2A-020BDC57D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1485" y="486791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3780DD8-D51F-4254-9C6A-F917BB4D6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3285" y="507746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9A7242E9-434D-4E65-BFA7-009735B1E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5510" y="4728210"/>
            <a:ext cx="153670" cy="3073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933665C-C8FA-4366-A6C2-9AE65ABC8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5510" y="5035550"/>
            <a:ext cx="153670" cy="3073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CEAD5EF-F293-4490-B35F-F3F224609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9180" y="4728210"/>
            <a:ext cx="153670" cy="3073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A45469DF-371E-417F-9621-E6484EC5C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9180" y="5035550"/>
            <a:ext cx="153670" cy="3073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3F15B8A-98FF-4455-BEAB-1F8458995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728210"/>
            <a:ext cx="139700" cy="17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D63CCB21-63E5-4157-AD01-29B255D6C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902835"/>
            <a:ext cx="139700" cy="17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F8389C80-4A4A-4E68-A570-674401DDD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5077460"/>
            <a:ext cx="104775" cy="1257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131CA8AB-66FE-480A-A831-DA056A5DA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5203190"/>
            <a:ext cx="104775" cy="1257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42D4109A-2C2D-4E10-9BFA-C91C6C9DB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5077460"/>
            <a:ext cx="104775" cy="1257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F58C9681-2702-4B55-9BE0-840D33FEB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5203190"/>
            <a:ext cx="104775" cy="1257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6A5A081F-5D6D-4D8B-9785-3F7874E94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2550" y="4728210"/>
            <a:ext cx="104775" cy="1257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7D7DB2B0-443E-45C1-AC10-2374F9234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2550" y="4853940"/>
            <a:ext cx="104775" cy="1257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A22AAB3F-925A-4EC4-B36F-B9740EBA3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979670"/>
            <a:ext cx="104775" cy="1257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9616B6A2-CCED-4610-A153-11AF48444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5105400"/>
            <a:ext cx="104775" cy="1257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CB59E373-B471-4C9B-B096-C7587DBFE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5231130"/>
            <a:ext cx="139700" cy="83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93B0A651-DC3B-483B-9C4E-125FE8D26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7325" y="4728210"/>
            <a:ext cx="83820" cy="13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CAD41B01-EBA4-4EFA-8B7C-D73104B21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7325" y="4867910"/>
            <a:ext cx="139700" cy="83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33007D9F-6EE3-4006-8381-A26474002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1145" y="4728210"/>
            <a:ext cx="83820" cy="13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B767EA76-9A16-410D-89B0-7DBA6EA47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175" y="4951730"/>
            <a:ext cx="83820" cy="13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E509573D-68AD-4988-9D8C-EB8798ABC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175" y="5091430"/>
            <a:ext cx="83820" cy="13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1C5DCEAD-00D2-4066-90D0-0D7D6C121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7025" y="4867910"/>
            <a:ext cx="139700" cy="83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6B731824-2C34-4AF4-9D02-21F73ADE1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4965" y="4728210"/>
            <a:ext cx="83820" cy="13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08AE2F2A-DBE4-4151-B0FB-7DF384A84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785" y="4728210"/>
            <a:ext cx="83820" cy="1257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5AA3E438-9B6E-441C-9731-2DAD3FB3D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5231130"/>
            <a:ext cx="125730" cy="83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A15CF27B-E3D7-4608-803E-05B6A3FC3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0995" y="4951730"/>
            <a:ext cx="83820" cy="1257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3105E6CD-EF5C-46B4-8829-E387798E0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0995" y="5077460"/>
            <a:ext cx="83820" cy="1257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1E890F5E-23BE-4950-B62C-D5C71C283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7830" y="5203190"/>
            <a:ext cx="83820" cy="1257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DC7A2396-8DB0-4DC3-94F5-28E99C0BB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4815" y="4951730"/>
            <a:ext cx="83820" cy="1257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E31ADFF6-095D-4FAE-81F0-E244C419B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4815" y="5077460"/>
            <a:ext cx="83820" cy="1257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E323F841-77C4-4ED4-A58E-166F7028D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1650" y="5203190"/>
            <a:ext cx="83820" cy="1257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E67CB43A-FFC9-4B83-B3D4-F33E587C0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635" y="4853940"/>
            <a:ext cx="104775" cy="1257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E53F52C9-FA60-47D8-8294-BBEFB2DAC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2605" y="4728210"/>
            <a:ext cx="104775" cy="1257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225BE4D8-A2DE-433C-A925-1DA6DC6EA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4485" y="3781742"/>
            <a:ext cx="125730" cy="1257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44B516B0-80AA-4603-989F-91A5A5B7D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0215" y="3781742"/>
            <a:ext cx="125730" cy="1257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E93A098E-451B-4C40-BEA1-A111DAA69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5945" y="3781742"/>
            <a:ext cx="125730" cy="1257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7D642808-8CD4-4C37-860D-519B19CB6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4485" y="5496560"/>
            <a:ext cx="97790" cy="13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230EC72F-0E16-4977-A16D-D00BC616E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4485" y="5636260"/>
            <a:ext cx="97790" cy="13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254EA684-1E73-4622-B681-04CA09465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5510" y="3890010"/>
            <a:ext cx="1397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3C509D45-3E14-4239-B454-9EC83FA0F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5510" y="409956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FAA49345-C2D5-4ADF-A69B-B75E02F57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47875"/>
            <a:ext cx="466725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Помещение 50 × 60 м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Чистая высота от 6.5 м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Общие проходы 462,0 м²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Зоны 2 538,0 м²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Итого 3 000 м²</a:t>
            </a:r>
          </a:p>
        </p:txBody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735458F2-8885-4DC0-84D1-651EEFDCE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953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Колонны, двери, перекрытия и инженерия</a:t>
            </a:r>
          </a:p>
          <a:p xmlns:a="http://schemas.openxmlformats.org/drawingml/2006/main">
            <a: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проверяются по реальному объекту.</a:t>
            </a:r>
          </a:p>
        </p:txBody>
      </p:sp>
    </p:spTree>
    <p:extLst>
      <p:ext uri="{BB962C8B-B14F-4D97-AF65-F5344CB8AC3E}">
        <p14:creationId xmlns:p14="http://schemas.microsoft.com/office/powerpoint/2010/main" val="76067270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C81FBA-5CCB-4B9C-8FED-D23992E56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463597"/>
                </a:solidFill>
                <a:latin typeface="Arial"/>
                <a:ea typeface="Arial"/>
                <a:cs typeface="Arial"/>
              </a:rPr>
              <a:t>ROBOTIC RETAILERS · 3000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7F4EA9-5B35-45F9-A4EA-8FFEC0A37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Родители остаются с комфортом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E4F809-B8A3-4DAF-91B2-C8B033420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EAB98F-87C2-4023-A3FE-D58076790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C1E2C1-6005-4061-AE83-5EC2723EC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4762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55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463597"/>
                </a:solidFill>
                <a:latin typeface="Arial"/>
                <a:ea typeface="Arial"/>
                <a:cs typeface="Arial"/>
              </a:rPr>
              <a:t>Мест кафе: 140</a:t>
            </a:r>
          </a:p>
          <a:p xmlns:a="http://schemas.openxmlformats.org/drawingml/2006/main">
            <a:pPr>
              <a:defRPr sz="255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463597"/>
                </a:solidFill>
                <a:latin typeface="Arial"/>
                <a:ea typeface="Arial"/>
                <a:cs typeface="Arial"/>
              </a:rPr>
              <a:t>Рабочих мест: 24</a:t>
            </a:r>
          </a:p>
          <a:p xmlns:a="http://schemas.openxmlformats.org/drawingml/2006/main">
            <a:pPr>
              <a:defRPr sz="255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463597"/>
                </a:solidFill>
                <a:latin typeface="Arial"/>
                <a:ea typeface="Arial"/>
                <a:cs typeface="Arial"/>
              </a:rPr>
              <a:t>48 розеточных точек</a:t>
            </a:r>
          </a:p>
          <a:p xmlns:a="http://schemas.openxmlformats.org/drawingml/2006/main">
            <a:pPr>
              <a:defRPr sz="255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463597"/>
                </a:solidFill>
                <a:latin typeface="Arial"/>
                <a:ea typeface="Arial"/>
                <a:cs typeface="Arial"/>
              </a:rPr>
              <a:t>Wi-Fi и шахматы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B8361F-AAA3-4510-8CE8-F76372616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047875"/>
            <a:ext cx="485775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Тихая посадка рядом с игровым маршрутом.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Акустическое отделение от сцены,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свободные проходы и доступный санузел.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Рабочие места не заменяют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присмотр операторов.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8DF2A4-D254-4A94-84CF-3A779B863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81625"/>
            <a:ext cx="10763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Банкетных комнат: 4. Их продажи планируются отдельно от входа и еды.</a:t>
            </a:r>
          </a:p>
        </p:txBody>
      </p:sp>
    </p:spTree>
    <p:extLst>
      <p:ext uri="{BB962C8B-B14F-4D97-AF65-F5344CB8AC3E}">
        <p14:creationId xmlns:p14="http://schemas.microsoft.com/office/powerpoint/2010/main" val="17541340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BAB1BF-3521-489F-94D2-E467666B9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463597"/>
                </a:solidFill>
                <a:latin typeface="Arial"/>
                <a:ea typeface="Arial"/>
                <a:cs typeface="Arial"/>
              </a:rPr>
              <a:t>ROBOTIC RETAILERS · 3000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C189D5-A9B6-4C02-BF9D-26CA2E9BF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Игровая основа — оборудование RR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FB7208-F65F-4950-B481-E6C3B9770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09F71A-7424-4BCD-9C30-86705C121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035A39-E015-4E98-A4A2-CD1344EBAE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c7db8b62354352"/>
          <a:stretch xmlns:a="http://schemas.openxmlformats.org/drawingml/2006/main"/>
        </p:blipFill>
        <p:spPr>
          <a:xfrm xmlns:a="http://schemas.openxmlformats.org/drawingml/2006/main">
            <a:off x="590550" y="2237804"/>
            <a:ext cx="3429000" cy="2287143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074ADF-2CBA-4F6E-8B7E-2E6468CD0F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7fd2d340fe4d4d"/>
          <a:stretch xmlns:a="http://schemas.openxmlformats.org/drawingml/2006/main"/>
        </p:blipFill>
        <p:spPr>
          <a:xfrm xmlns:a="http://schemas.openxmlformats.org/drawingml/2006/main">
            <a:off x="4381500" y="1952625"/>
            <a:ext cx="2857500" cy="2857500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FF18B0-93E3-4DB2-BF7D-7E72944398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b108beee744481"/>
          <a:stretch xmlns:a="http://schemas.openxmlformats.org/drawingml/2006/main"/>
        </p:blipFill>
        <p:spPr>
          <a:xfrm xmlns:a="http://schemas.openxmlformats.org/drawingml/2006/main">
            <a:off x="8334375" y="1952625"/>
            <a:ext cx="2857500" cy="28575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B73F21-675E-45F3-B122-4233D4500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000625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63597"/>
                </a:solidFill>
                <a:latin typeface="Arial"/>
                <a:ea typeface="Arial"/>
                <a:cs typeface="Arial"/>
              </a:rPr>
              <a:t>Pixel Battle 96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622A32-E144-449D-A9E8-A7DDD517F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500062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63597"/>
                </a:solidFill>
                <a:latin typeface="Arial"/>
                <a:ea typeface="Arial"/>
                <a:cs typeface="Arial"/>
              </a:rPr>
              <a:t>4 в ряд 2.0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A9B0E1-0676-4F7C-8A22-4ABE2E0BC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500062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63597"/>
                </a:solidFill>
                <a:latin typeface="Arial"/>
                <a:ea typeface="Arial"/>
                <a:cs typeface="Arial"/>
              </a:rPr>
              <a:t>Аэрохоккей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741AE6-4CD8-4D82-A56E-5C870F794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62625"/>
            <a:ext cx="10906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Каталожные изображения. Полная спецификация и кликабельные ссылки — в техническом PDF.</a:t>
            </a:r>
          </a:p>
        </p:txBody>
      </p:sp>
    </p:spTree>
    <p:extLst>
      <p:ext uri="{BB962C8B-B14F-4D97-AF65-F5344CB8AC3E}">
        <p14:creationId xmlns:p14="http://schemas.microsoft.com/office/powerpoint/2010/main" val="11960621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934303-7D69-4FFA-B643-AFF225899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463597"/>
                </a:solidFill>
                <a:latin typeface="Arial"/>
                <a:ea typeface="Arial"/>
                <a:cs typeface="Arial"/>
              </a:rPr>
              <a:t>ROBOTIC RETAILERS · 3000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DB93EB-36B4-47AC-BE6E-E1BB1BBE4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Как зарабатывают зоны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7F7260-6492-4845-9A8F-FFF7D6CBA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973A0A-828D-4F49-BE76-F0C11475D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110CBC-1BA6-4B3F-9DF9-88ADB3BF5195}"/>
              </a:ext>
            </a:extLst>
          </p:cNvPr>
          <p:cNvGraphicFramePr/>
          <p:nvPr/>
        </p:nvGraphicFramePr>
        <p:xfrm>
          <a:off xmlns:a="http://schemas.openxmlformats.org/drawingml/2006/main" x="609600" y="1809750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096000"/>
                <a:gridCol w="2857500"/>
                <a:gridCol w="2019300"/>
              </a:tblGrid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Зона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46359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Платежи /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46359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Доля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463597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Входные билеты и свободная игра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11,79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45,8%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Технологические аттракционы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2,05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8,0%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Аркады и семейные игры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2,50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9,7%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Банкетные комнаты и ведущий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3,27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12,7%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Кафе и ожидание родителей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5,11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19,9%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Платные мастер-классы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0,59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2,3%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Нейрофото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0,41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1,6%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B779FA-E486-472A-AFC0-0E595B68A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5312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Входы, праздничный пакет и еда учитываются отдельно — без повторной продажи в расчете.</a:t>
            </a:r>
          </a:p>
        </p:txBody>
      </p:sp>
    </p:spTree>
    <p:extLst>
      <p:ext uri="{BB962C8B-B14F-4D97-AF65-F5344CB8AC3E}">
        <p14:creationId xmlns:p14="http://schemas.microsoft.com/office/powerpoint/2010/main" val="12523090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CBFCB0-F1A2-4A37-BBE5-6AC29A65C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463597"/>
                </a:solidFill>
                <a:latin typeface="Arial"/>
                <a:ea typeface="Arial"/>
                <a:cs typeface="Arial"/>
              </a:rPr>
              <a:t>ROBOTIC RETAILERS · 3000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675BD1-FE48-4BBD-B137-098424A0B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Полный бюджет открытия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A0DBE8-2E05-401D-ADEE-105DD6C16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0ECAD7-0719-4245-80DB-7F32E324D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7F719B-B54D-4BE9-B8AE-93A8B03D784D}"/>
              </a:ext>
            </a:extLst>
          </p:cNvPr>
          <p:cNvGraphicFramePr/>
          <p:nvPr/>
        </p:nvGraphicFramePr>
        <p:xfrm>
          <a:off xmlns:a="http://schemas.openxmlformats.org/drawingml/2006/main" x="609600" y="1857375"/>
          <a:ext xmlns:a="http://schemas.openxmlformats.org/drawingml/2006/main" cx="10972800" cy="3810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7810500"/>
                <a:gridCol w="3162300"/>
              </a:tblGrid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Статья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46359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Сумма,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463597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Оборудование RR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30.95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Доставка и монтаж: резерв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2.48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Отделка и внешнее оснащение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76.8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Непредвиденные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11.02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Депозит, реклама и оборотный запас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23.55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ИТОГО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144.79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50F088-9C70-44C1-A8EF-0841029E5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Внешнее оснащение — отдельные поставщики и сметы. Кредит и покупка здания не включены.</a:t>
            </a:r>
          </a:p>
        </p:txBody>
      </p:sp>
    </p:spTree>
    <p:extLst>
      <p:ext uri="{BB962C8B-B14F-4D97-AF65-F5344CB8AC3E}">
        <p14:creationId xmlns:p14="http://schemas.microsoft.com/office/powerpoint/2010/main" val="19489844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9A8094-F3DD-4CD6-862B-E73CCA0E6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463597"/>
                </a:solidFill>
                <a:latin typeface="Arial"/>
                <a:ea typeface="Arial"/>
                <a:cs typeface="Arial"/>
              </a:rPr>
              <a:t>ROBOTIC RETAILERS · 3000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A3DD13-789F-43EE-8129-A6665FCB6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Команда и ежедневная работа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FD9BC1-A2A4-4E2B-B145-BCE75322D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CC89E1-8378-4801-9773-25DAB8EAC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C75247-7B4F-430B-89C5-FD23B1EAE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463597"/>
                </a:solidFill>
                <a:latin typeface="Arial"/>
                <a:ea typeface="Arial"/>
                <a:cs typeface="Arial"/>
              </a:rPr>
              <a:t>59,20 FTE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7FF89B-174F-493F-A00C-3CC2EF8CB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Объем оплачиваемых ставок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5B96E0-3567-400E-97AB-E23458C46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76625"/>
            <a:ext cx="542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3,75 млн ₽ / мес.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332B1C-E69C-494D-A2AA-0E5E1DD81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542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ФОТ gross + резерв взносов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287035-2F7C-49DE-B6C5-0B284BB05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На дежурстве постов: 20.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Управление, уборка, техника и события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 дополнительному графику.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Десять учебных дней, наставник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и допуск к каждому типу оборудования.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F43BEA-94C0-46B5-8129-C842869CE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67375"/>
            <a:ext cx="1095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Зарплаты — бюджетные гипотезы для города 300 тыс. жителей; уточняются перед наймом.</a:t>
            </a:r>
          </a:p>
        </p:txBody>
      </p:sp>
    </p:spTree>
    <p:extLst>
      <p:ext uri="{BB962C8B-B14F-4D97-AF65-F5344CB8AC3E}">
        <p14:creationId xmlns:p14="http://schemas.microsoft.com/office/powerpoint/2010/main" val="167050298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7DC115-2774-48F1-A9B9-2F08FDA31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463597"/>
                </a:solidFill>
                <a:latin typeface="Arial"/>
                <a:ea typeface="Arial"/>
                <a:cs typeface="Arial"/>
              </a:rPr>
              <a:t>ROBOTIC RETAILERS · 3000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7E1BE9-B28A-4031-8685-7879256C4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Какой спрос нужен для окупаемости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53C572-7E1D-4EC9-ADFF-2634E38AE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1FE3CD-32F7-4C74-8002-82DD77074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6963FF-65CD-47A8-A8F4-3C4CE453CA51}"/>
              </a:ext>
            </a:extLst>
          </p:cNvPr>
          <p:cNvGraphicFramePr/>
          <p:nvPr/>
        </p:nvGraphicFramePr>
        <p:xfrm>
          <a:off xmlns:a="http://schemas.openxmlformats.org/drawingml/2006/main" x="609600" y="1857375"/>
          <a:ext xmlns:a="http://schemas.openxmlformats.org/drawingml/2006/main" cx="109728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762500"/>
                <a:gridCol w="2857500"/>
                <a:gridCol w="3352800"/>
              </a:tblGrid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Сценарий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46359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Входов /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46359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Срок возврата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463597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Исходный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8 000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35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Спрос −30%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5 600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&gt;48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Спрос +25%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10 000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23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Целевой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13 096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15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F224BC-A686-4C75-8F51-C4D991B96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463597"/>
                </a:solidFill>
                <a:latin typeface="Arial"/>
                <a:ea typeface="Arial"/>
                <a:cs typeface="Arial"/>
              </a:rPr>
              <a:t>Целевой спрос получен обратным расчетом.</a:t>
            </a:r>
          </a:p>
          <a:p xmlns:a="http://schemas.openxmlformats.org/drawingml/2006/main">
            <a:pPr>
              <a:defRPr sz="21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463597"/>
                </a:solidFill>
                <a:latin typeface="Arial"/>
                <a:ea typeface="Arial"/>
                <a:cs typeface="Arial"/>
              </a:rPr>
              <a:t>Это требование к бизнесу, а не обещание продаж.</a:t>
            </a:r>
          </a:p>
        </p:txBody>
      </p:sp>
    </p:spTree>
    <p:extLst>
      <p:ext uri="{BB962C8B-B14F-4D97-AF65-F5344CB8AC3E}">
        <p14:creationId xmlns:p14="http://schemas.microsoft.com/office/powerpoint/2010/main" val="192633323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68DA49-305C-486F-9713-CE90CFDCE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463597"/>
                </a:solidFill>
                <a:latin typeface="Arial"/>
                <a:ea typeface="Arial"/>
                <a:cs typeface="Arial"/>
              </a:rPr>
              <a:t>ROBOTIC RETAILERS · 3000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0EB1C8-DA1D-4EA6-9AD1-466E99C9B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Электрика: резерв и проверка паспортов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09CC02-62E6-4690-B083-3F45EA3A4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C44CA1-A891-49CF-948C-67150B489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3B0389-4834-4E8B-B9C6-2C2BB1CBF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429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463597"/>
                </a:solidFill>
                <a:latin typeface="Arial"/>
                <a:ea typeface="Arial"/>
                <a:cs typeface="Arial"/>
              </a:rPr>
              <a:t>234,7 кВт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1BC8E1-C4BF-4528-A0D9-01DD286AC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5429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Ориентир запроса с резервом 25%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A5968B-9B20-4A69-9448-267B8122F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5429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Раздельные игровые, кухонные,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розеточные и аварийные цепи.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Сечения, защита и фазность —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только по рабочему проекту.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0917DE-AA0B-4BE1-B3D7-F28607900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047875"/>
            <a:ext cx="47625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Мощности без паспортов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показаны как резервы.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Energy Jump: проверить напряжение.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Триколор: расхождение 60/600 Вт.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Отопление и HVAC — по ТУ объекта.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37591F-4C7C-4B56-B14A-C24377588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1095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Монтаж и испытания — квалифицированным подрядчиком, с исполнительной документацией.</a:t>
            </a:r>
          </a:p>
        </p:txBody>
      </p:sp>
    </p:spTree>
    <p:extLst>
      <p:ext uri="{BB962C8B-B14F-4D97-AF65-F5344CB8AC3E}">
        <p14:creationId xmlns:p14="http://schemas.microsoft.com/office/powerpoint/2010/main" val="40058804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3EEB55-1BD5-4925-8442-F797EC349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463597"/>
                </a:solidFill>
                <a:latin typeface="Arial"/>
                <a:ea typeface="Arial"/>
                <a:cs typeface="Arial"/>
              </a:rPr>
              <a:t>ROBOTIC RETAILERS · 3000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B1B851-A131-40CD-BFDA-BF4AB4B37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Безопасность и эвакуация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99B4CF-F16B-4BF4-A451-EB3B4328B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3C0A61-C852-4CE7-82B4-CAECFD4B5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B22974-A768-4D96-9FE3-8DF0DADFD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334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463597"/>
                </a:solidFill>
                <a:latin typeface="Arial"/>
                <a:ea typeface="Arial"/>
                <a:cs typeface="Arial"/>
              </a:rPr>
              <a:t>Выходы и проходы</a:t>
            </a:r>
          </a:p>
          <a:p xmlns:a="http://schemas.openxmlformats.org/drawingml/2006/main">
            <a:pPr>
              <a:defRPr sz="27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463597"/>
                </a:solidFill>
                <a:latin typeface="Arial"/>
                <a:ea typeface="Arial"/>
                <a:cs typeface="Arial"/>
              </a:rPr>
              <a:t>не занимают играми</a:t>
            </a:r>
          </a:p>
          <a:p xmlns:a="http://schemas.openxmlformats.org/drawingml/2006/main">
            <a:pPr>
              <a:defRPr sz="2700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463597"/>
                </a:solidFill>
                <a:latin typeface="Arial"/>
                <a:ea typeface="Arial"/>
                <a:cs typeface="Arial"/>
              </a:rPr>
              <a:t>или очередью.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43A6FF-116A-44B8-B0D2-81CE6BE79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47875"/>
            <a:ext cx="485775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Возраст и загрузка — по паспорту.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Ежедневный осмотр и журнал дефектов.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Неисправный прибор закрыт до приемки.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Ребенок передается сопровождающему.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Уборка и мойка шаров по регламенту.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EB3AFC-6EC8-48F4-9FF4-B606AEA0B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Схема эвакуации предварительная. Нужны проверка фактических путей, дверей,</a:t>
            </a:r>
          </a:p>
          <a:p xmlns:a="http://schemas.openxmlformats.org/drawingml/2006/main">
            <a: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вместимости и действий сотрудников; на стенд эта концепция не размещается.</a:t>
            </a:r>
          </a:p>
        </p:txBody>
      </p:sp>
    </p:spTree>
    <p:extLst>
      <p:ext uri="{BB962C8B-B14F-4D97-AF65-F5344CB8AC3E}">
        <p14:creationId xmlns:p14="http://schemas.microsoft.com/office/powerpoint/2010/main" val="17369545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935560-12FC-47EB-AF0F-CE02B7685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463597"/>
                </a:solidFill>
                <a:latin typeface="Arial"/>
                <a:ea typeface="Arial"/>
                <a:cs typeface="Arial"/>
              </a:rPr>
              <a:t>ROBOTIC RETAILERS · 3000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EC5937-7096-4CA2-89E9-E39B1FC21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События дают повод вернуться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B44C0E-3E06-43A9-B4EE-9F77503DE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63CE64-9542-401D-BAF5-56F9AC068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0882F1-CECE-4D01-A10D-358A3D5DCB3C}"/>
              </a:ext>
            </a:extLst>
          </p:cNvPr>
          <p:cNvGraphicFramePr/>
          <p:nvPr/>
        </p:nvGraphicFramePr>
        <p:xfrm>
          <a:off xmlns:a="http://schemas.openxmlformats.org/drawingml/2006/main" x="609600" y="1857375"/>
          <a:ext xmlns:a="http://schemas.openxmlformats.org/drawingml/2006/main" cx="109728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333500"/>
                <a:gridCol w="6191250"/>
                <a:gridCol w="3448050"/>
              </a:tblGrid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Неделя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46359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Программа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46359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Промо из месячного бюджета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463597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Семейный квест + турнир навыка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14 000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Творческая мастерская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10 500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Семейная дискотека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14 000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Тематический день клуба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17 500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8D0197-80C7-412C-B557-D39A22CD9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10953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Небольшие регулярные блоки + праздники по записи. Призы за навык и участие,</a:t>
            </a:r>
          </a:p>
          <a:p xmlns:a="http://schemas.openxmlformats.org/drawingml/2006/main">
            <a: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прозрачные правила, без денежных выигрышей. Даты проверяются тестом спроса.</a:t>
            </a:r>
          </a:p>
        </p:txBody>
      </p:sp>
    </p:spTree>
    <p:extLst>
      <p:ext uri="{BB962C8B-B14F-4D97-AF65-F5344CB8AC3E}">
        <p14:creationId xmlns:p14="http://schemas.microsoft.com/office/powerpoint/2010/main" val="151433947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16BDE6-0DD6-4E0C-808F-B5A899D4B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463597"/>
                </a:solidFill>
                <a:latin typeface="Arial"/>
                <a:ea typeface="Arial"/>
                <a:cs typeface="Arial"/>
              </a:rPr>
              <a:t>ROBOTIC RETAILERS · 3000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7F0524-1E65-43C3-B27A-B8F23E627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Следующий шаг — адаптация к помещению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E33F4E-7954-4EE5-9466-2740A197C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E1A765-DF43-4772-AD40-B01A8CF3D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60C93A-617F-4C25-BCA9-786C7CA39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1076325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01  Помещение и рабочие проекты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02  Подтвержденный локальный спрос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03  Паспорта, поставки и монтаж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04  Штат и учебные сеансы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05  Аналитика, реклама и повторные визиты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4B6976-7FF1-4F71-945D-2586B7982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085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463597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463597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463597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463597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463597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463597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463597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463597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463597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46359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463597"/>
                </a:solidFill>
                <a:latin typeface="Arial"/>
                <a:ea typeface="Arial"/>
                <a:cs typeface="Arial"/>
              </a:rPr>
              <a:t>Комплект: 6 PDF, Excel, презентация, DXF, SVG и CSV координат.</a:t>
            </a:r>
          </a:p>
          <a:p xmlns:a="http://schemas.openxmlformats.org/drawingml/2006/main">
            <a:pPr>
              <a:defRPr sz="1725" b="0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463597"/>
                </a:solidFill>
                <a:latin typeface="Arial"/>
                <a:ea typeface="Arial"/>
                <a:cs typeface="Arial"/>
              </a:rPr>
              <a:t>Все игровые позиции — robotail.ru; внешних поставщиков порекомендуем.</a:t>
            </a:r>
          </a:p>
          <a:p xmlns:a="http://schemas.openxmlformats.org/drawingml/2006/main">
            <a:pPr>
              <a:defRPr sz="1725" b="0">
                <a:solidFill>
                  <a:srgbClr val="46359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463597"/>
                </a:solidFill>
                <a:latin typeface="Arial"/>
                <a:ea typeface="Arial"/>
                <a:cs typeface="Arial"/>
              </a:rPr>
              <a:t>Срок окупаемости зависит от достижения целевого спроса.</a:t>
            </a:r>
          </a:p>
        </p:txBody>
      </p:sp>
    </p:spTree>
    <p:extLst>
      <p:ext uri="{BB962C8B-B14F-4D97-AF65-F5344CB8AC3E}">
        <p14:creationId xmlns:p14="http://schemas.microsoft.com/office/powerpoint/2010/main" val="102182805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2026-10-24T13:55:52.4850000Z</dcterms:created>
  <dcterms:modified xsi:type="dcterms:W3CDTF">2026-10-24T13:55:52.4850000Z</dcterms:modified>
</coreProperties>
</file>