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8664fb360d4a59" /><Relationship Type="http://schemas.openxmlformats.org/officeDocument/2006/relationships/extended-properties" Target="/docProps/app.xml" Id="R38bf8d1779aa4358" /><Relationship Type="http://schemas.openxmlformats.org/officeDocument/2006/relationships/officeDocument" Target="/ppt/presentation.xml" Id="R2a061a5d561547e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3cbab34af646df"/>
  </p:sldMasterIdLst>
  <p:notesMasterIdLst>
    <p:notesMasterId xmlns:r="http://schemas.openxmlformats.org/officeDocument/2006/relationships" r:id="R5f254a3717af4803"/>
  </p:notesMasterIdLst>
  <p:sldIdLst>
    <p:sldId xmlns:r="http://schemas.openxmlformats.org/officeDocument/2006/relationships" id="256" r:id="R3a4bf5946f694b0b"/>
    <p:sldId xmlns:r="http://schemas.openxmlformats.org/officeDocument/2006/relationships" id="257" r:id="Ra3f61472fdc44fea"/>
    <p:sldId xmlns:r="http://schemas.openxmlformats.org/officeDocument/2006/relationships" id="258" r:id="R09c6a4e30afd480f"/>
    <p:sldId xmlns:r="http://schemas.openxmlformats.org/officeDocument/2006/relationships" id="259" r:id="R763341c0ba114e23"/>
    <p:sldId xmlns:r="http://schemas.openxmlformats.org/officeDocument/2006/relationships" id="260" r:id="R140d0911aa4e4bb5"/>
    <p:sldId xmlns:r="http://schemas.openxmlformats.org/officeDocument/2006/relationships" id="261" r:id="R2236e8a5757c40aa"/>
    <p:sldId xmlns:r="http://schemas.openxmlformats.org/officeDocument/2006/relationships" id="262" r:id="R1c21b215933546b2"/>
    <p:sldId xmlns:r="http://schemas.openxmlformats.org/officeDocument/2006/relationships" id="263" r:id="R268b60dfcfe84dd8"/>
    <p:sldId xmlns:r="http://schemas.openxmlformats.org/officeDocument/2006/relationships" id="264" r:id="Rd14eb5a740994d6b"/>
    <p:sldId xmlns:r="http://schemas.openxmlformats.org/officeDocument/2006/relationships" id="265" r:id="R2d33175d79a94887"/>
    <p:sldId xmlns:r="http://schemas.openxmlformats.org/officeDocument/2006/relationships" id="266" r:id="R43ecd89c45c64b9a"/>
    <p:sldId xmlns:r="http://schemas.openxmlformats.org/officeDocument/2006/relationships" id="267" r:id="Rd3bddc99226540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6caef97df44bc8" /><Relationship Type="http://schemas.openxmlformats.org/officeDocument/2006/relationships/slideMaster" Target="/ppt/slideMasters/slideMaster1.xml" Id="Ra33cbab34af646df" /><Relationship Type="http://schemas.openxmlformats.org/officeDocument/2006/relationships/notesMaster" Target="/ppt/notesMasters/notesMaster1.xml" Id="R5f254a3717af4803" /><Relationship Type="http://schemas.openxmlformats.org/officeDocument/2006/relationships/presProps" Target="/ppt/presProps.xml" Id="R06f3f1b08d804a38" /><Relationship Type="http://schemas.openxmlformats.org/officeDocument/2006/relationships/tableStyles" Target="/ppt/tableStyles.xml" Id="R77e2dfc76e3d4c07" /><Relationship Type="http://schemas.openxmlformats.org/officeDocument/2006/relationships/slide" Target="/ppt/slides/slide1.xml" Id="R3a4bf5946f694b0b" /><Relationship Type="http://schemas.openxmlformats.org/officeDocument/2006/relationships/slide" Target="/ppt/slides/slide2.xml" Id="Ra3f61472fdc44fea" /><Relationship Type="http://schemas.openxmlformats.org/officeDocument/2006/relationships/slide" Target="/ppt/slides/slide3.xml" Id="R09c6a4e30afd480f" /><Relationship Type="http://schemas.openxmlformats.org/officeDocument/2006/relationships/slide" Target="/ppt/slides/slide4.xml" Id="R763341c0ba114e23" /><Relationship Type="http://schemas.openxmlformats.org/officeDocument/2006/relationships/slide" Target="/ppt/slides/slide5.xml" Id="R140d0911aa4e4bb5" /><Relationship Type="http://schemas.openxmlformats.org/officeDocument/2006/relationships/slide" Target="/ppt/slides/slide6.xml" Id="R2236e8a5757c40aa" /><Relationship Type="http://schemas.openxmlformats.org/officeDocument/2006/relationships/slide" Target="/ppt/slides/slide7.xml" Id="R1c21b215933546b2" /><Relationship Type="http://schemas.openxmlformats.org/officeDocument/2006/relationships/slide" Target="/ppt/slides/slide8.xml" Id="R268b60dfcfe84dd8" /><Relationship Type="http://schemas.openxmlformats.org/officeDocument/2006/relationships/slide" Target="/ppt/slides/slide9.xml" Id="Rd14eb5a740994d6b" /><Relationship Type="http://schemas.openxmlformats.org/officeDocument/2006/relationships/slide" Target="/ppt/slides/slide10.xml" Id="R2d33175d79a94887" /><Relationship Type="http://schemas.openxmlformats.org/officeDocument/2006/relationships/slide" Target="/ppt/slides/slide11.xml" Id="R43ecd89c45c64b9a" /><Relationship Type="http://schemas.openxmlformats.org/officeDocument/2006/relationships/slide" Target="/ppt/slides/slide12.xml" Id="Rd3bddc99226540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1c2474fdaa4c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d7ba01c4564653" /><Relationship Type="http://schemas.openxmlformats.org/officeDocument/2006/relationships/notesMaster" Target="/ppt/notesMasters/notesMaster1.xml" Id="R4d3214ded02b48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e61932fe8e4097" /><Relationship Type="http://schemas.openxmlformats.org/officeDocument/2006/relationships/notesMaster" Target="/ppt/notesMasters/notesMaster1.xml" Id="R023ede73495a48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5ff9f31c5b54713" /><Relationship Type="http://schemas.openxmlformats.org/officeDocument/2006/relationships/notesMaster" Target="/ppt/notesMasters/notesMaster1.xml" Id="Rd58cbe710a4941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2d5a608fd04a0d" /><Relationship Type="http://schemas.openxmlformats.org/officeDocument/2006/relationships/notesMaster" Target="/ppt/notesMasters/notesMaster1.xml" Id="R99b0b0d6994842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8a00424ea5432b" /><Relationship Type="http://schemas.openxmlformats.org/officeDocument/2006/relationships/notesMaster" Target="/ppt/notesMasters/notesMaster1.xml" Id="Ra737fe6bbf2148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4cea31cf7b4bdc" /><Relationship Type="http://schemas.openxmlformats.org/officeDocument/2006/relationships/notesMaster" Target="/ppt/notesMasters/notesMaster1.xml" Id="R63ba8091096941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38d7aafb39478d" /><Relationship Type="http://schemas.openxmlformats.org/officeDocument/2006/relationships/notesMaster" Target="/ppt/notesMasters/notesMaster1.xml" Id="Ra0c02538423d4e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99d3b69f2a4bca" /><Relationship Type="http://schemas.openxmlformats.org/officeDocument/2006/relationships/notesMaster" Target="/ppt/notesMasters/notesMaster1.xml" Id="R5a5be72a2ba044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a885324e4a4eee" /><Relationship Type="http://schemas.openxmlformats.org/officeDocument/2006/relationships/notesMaster" Target="/ppt/notesMasters/notesMaster1.xml" Id="R9afebc168be940b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bc2c0e27a054d73" /><Relationship Type="http://schemas.openxmlformats.org/officeDocument/2006/relationships/notesMaster" Target="/ppt/notesMasters/notesMaster1.xml" Id="Rcbfd55ac45e944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28f3ee1d384de1" /><Relationship Type="http://schemas.openxmlformats.org/officeDocument/2006/relationships/notesMaster" Target="/ppt/notesMasters/notesMaster1.xml" Id="R611799b615f9463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0adb23cacbc46f4" /><Relationship Type="http://schemas.openxmlformats.org/officeDocument/2006/relationships/notesMaster" Target="/ppt/notesMasters/notesMaster1.xml" Id="Rc27769552f6145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ee5fec297a48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fffa4cb5dc498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afa6713e0342b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184b49b8a6418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e9b08c498b4a9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d43868195d44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25A5A0-3DB7-472C-8826-E9ED02E542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7BC6F02-B975-40E0-9207-BBFF9D14426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4EEE754-2DEC-4EF9-B2CA-2BE7A228D5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8E8C88F-DEA7-4D5D-A440-64388C6BBB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5BD3642-722D-4025-8655-22B8C77320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15EA15F-5DCF-4FD2-817C-A00601C5E4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2CA545B-E014-4024-BC01-C33F8342654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1B80275-2ADB-4FFE-8149-8396858F76F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E3433B-08D9-4327-A582-36C0E702BE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0CF9048-1CFC-4766-A007-38B0E6E4ED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29403e224b4074" /><Relationship Type="http://schemas.openxmlformats.org/officeDocument/2006/relationships/slideLayout" Target="/ppt/slideLayouts/slideLayout1.xml" Id="R51edf5d595034831" /><Relationship Type="http://schemas.openxmlformats.org/officeDocument/2006/relationships/slideLayout" Target="/ppt/slideLayouts/slideLayout2.xml" Id="Rfa21cedfd10549e7" /><Relationship Type="http://schemas.openxmlformats.org/officeDocument/2006/relationships/slideLayout" Target="/ppt/slideLayouts/slideLayout3.xml" Id="R20a8313263734650" /><Relationship Type="http://schemas.openxmlformats.org/officeDocument/2006/relationships/slideLayout" Target="/ppt/slideLayouts/slideLayout4.xml" Id="R800ca08e374b432e" /><Relationship Type="http://schemas.openxmlformats.org/officeDocument/2006/relationships/slideLayout" Target="/ppt/slideLayouts/slideLayout5.xml" Id="R3fbf2222e0494736" /><Relationship Type="http://schemas.openxmlformats.org/officeDocument/2006/relationships/slideLayout" Target="/ppt/slideLayouts/slideLayout6.xml" Id="R54f7c7cd5dab4a7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edf5d595034831"/>
    <p:sldLayoutId xmlns:r="http://schemas.openxmlformats.org/officeDocument/2006/relationships" id="2147483650" r:id="Rfa21cedfd10549e7"/>
    <p:sldLayoutId xmlns:r="http://schemas.openxmlformats.org/officeDocument/2006/relationships" id="2147483651" r:id="R20a8313263734650"/>
    <p:sldLayoutId xmlns:r="http://schemas.openxmlformats.org/officeDocument/2006/relationships" id="2147483652" r:id="R800ca08e374b432e"/>
    <p:sldLayoutId xmlns:r="http://schemas.openxmlformats.org/officeDocument/2006/relationships" id="2147483653" r:id="R3fbf2222e0494736"/>
    <p:sldLayoutId xmlns:r="http://schemas.openxmlformats.org/officeDocument/2006/relationships" id="2147483654" r:id="R54f7c7cd5dab4a7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c8f2ebffe94158" /><Relationship Type="http://schemas.openxmlformats.org/officeDocument/2006/relationships/notesSlide" Target="/ppt/notesSlides/notesSlide1.xml" Id="Racbc1d7abfd6467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a021dd40c14a86" /><Relationship Type="http://schemas.openxmlformats.org/officeDocument/2006/relationships/notesSlide" Target="/ppt/notesSlides/notesSlide2.xml" Id="R2963a70da04042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8a5feeb78e4b40" /><Relationship Type="http://schemas.openxmlformats.org/officeDocument/2006/relationships/notesSlide" Target="/ppt/notesSlides/notesSlide3.xml" Id="Rfa781982ec8841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17f8bae8c74118" /><Relationship Type="http://schemas.openxmlformats.org/officeDocument/2006/relationships/image" Target="/ppt/media/image.bin" Id="R19f3e15c5cf9465c" /><Relationship Type="http://schemas.openxmlformats.org/officeDocument/2006/relationships/image" Target="/ppt/media/image2.bin" Id="R0d93d5e7d1b541e8" /><Relationship Type="http://schemas.openxmlformats.org/officeDocument/2006/relationships/image" Target="/ppt/media/image3.bin" Id="R0fa75fb7401d42d5" /><Relationship Type="http://schemas.openxmlformats.org/officeDocument/2006/relationships/notesSlide" Target="/ppt/notesSlides/notesSlide4.xml" Id="R6e0b33ba738e44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cf6c8df91e473d" /><Relationship Type="http://schemas.openxmlformats.org/officeDocument/2006/relationships/notesSlide" Target="/ppt/notesSlides/notesSlide5.xml" Id="Rdfaf3befa7db43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2f825701c840b0" /><Relationship Type="http://schemas.openxmlformats.org/officeDocument/2006/relationships/notesSlide" Target="/ppt/notesSlides/notesSlide6.xml" Id="R0a53e383363f4d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edc865dcef4e3b" /><Relationship Type="http://schemas.openxmlformats.org/officeDocument/2006/relationships/notesSlide" Target="/ppt/notesSlides/notesSlide7.xml" Id="R743b0d91608644e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48e8048c7140e9" /><Relationship Type="http://schemas.openxmlformats.org/officeDocument/2006/relationships/notesSlide" Target="/ppt/notesSlides/notesSlide8.xml" Id="R3d98bc1af67d47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c3c46e4e4643fc" /><Relationship Type="http://schemas.openxmlformats.org/officeDocument/2006/relationships/notesSlide" Target="/ppt/notesSlides/notesSlide9.xml" Id="Rc1dc187109674e2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978363891c430e" /><Relationship Type="http://schemas.openxmlformats.org/officeDocument/2006/relationships/notesSlide" Target="/ppt/notesSlides/notesSlide10.xml" Id="R80e5a84f5e3a4f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2a18bb3d8144e9" /><Relationship Type="http://schemas.openxmlformats.org/officeDocument/2006/relationships/notesSlide" Target="/ppt/notesSlides/notesSlide11.xml" Id="R0db82634c92746e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b9c91c5841436a" /><Relationship Type="http://schemas.openxmlformats.org/officeDocument/2006/relationships/notesSlide" Target="/ppt/notesSlides/notesSlide12.xml" Id="R33f28d93a1bd4c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F6F72A1-33B3-4A0E-B04D-6801EE35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ШЕСТЬ ФОРМАТОВ ДЛЯ СЕМЕЙНОГО БИЗНЕСА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27BC5-0601-4960-9BFC-91E6ECF8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Техноостров</a:t>
            </a:r>
          </a:p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Игровой центр 500 м²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1A8947-1F0F-4321-9EAF-35E52562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BE7117-A2CF-4437-95B4-6A14AC18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06D009-C972-4091-A696-5524E18E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Оборудование, зонирование,</a:t>
            </a:r>
          </a:p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финансовая модель и запуск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270673-9C69-4192-88E7-C52F17EF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Оборудование RR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45C180-1E8B-4DB6-9183-59864B943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495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5,80 млн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9D478C-1EA9-400F-A3BF-BB9F037F4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Полный стартовый бюджет 29,13 млн 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24FD3-DC73-409D-97AD-E0DD544EA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Целевой срок 15 мес.</a:t>
            </a:r>
          </a:p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 требуемом спросе 4 152 входов/мес.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8DE495-B0D1-4CB2-A3B0-F1F1F00F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1857375"/>
            <a:ext cx="32766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40CE36-C076-4F1E-B66B-1F19CD3D8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1857375"/>
            <a:ext cx="1474470" cy="1965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2B1597-7A9D-49FB-95FA-EAE11A06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4069080"/>
            <a:ext cx="1474470" cy="5734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8B6D7F-8553-4E4C-8C60-4825FD04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4642485"/>
            <a:ext cx="147447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52128E-B601-4EEF-8FE9-257C409E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5461635"/>
            <a:ext cx="1474470" cy="4914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E36FA7-888B-4668-BF8D-FF41E93B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5955" y="1857375"/>
            <a:ext cx="147447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564075-4228-483D-B7B1-797BB660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5955" y="2676525"/>
            <a:ext cx="1474470" cy="4914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B8A8C4-ECDA-40E0-A7DF-908286AF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5955" y="3168015"/>
            <a:ext cx="1474470" cy="655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016819-E8F0-404D-9210-BF3532966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5955" y="4069080"/>
            <a:ext cx="1474470" cy="5734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6943E8-EF4A-41DC-9825-910A11E6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5955" y="4642485"/>
            <a:ext cx="147447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94C2E6-71E6-4868-A4BC-A93BF3C4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5955" y="5461635"/>
            <a:ext cx="1474470" cy="4914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9CB3BB-C5C3-45FC-9B7A-85FFED07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0208" y="1873758"/>
            <a:ext cx="851916" cy="167106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DA8FB6-50CE-4008-B9C4-FEFF3597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4716" y="2642616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M3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6E97FD-FD07-41CF-AB4E-ABE102D3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0208" y="4658868"/>
            <a:ext cx="557022" cy="75361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E7C905-8B55-45E7-AF73-4AC69A4EB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269" y="4969002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P1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E5930C-26CC-4869-83E5-866307AF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2338" y="4658868"/>
            <a:ext cx="360426" cy="7208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9F299C-DB7F-4FEB-8B69-2C1B2AC1E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1101" y="4952619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E3F96A-B9C1-45AF-9EFC-FA8383A21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2764" y="4658868"/>
            <a:ext cx="245745" cy="2948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AEE5238-B3DF-48E4-812D-40CD5923C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4187" y="473964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E041970-5064-476F-8DC1-37330AAA5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2764" y="4953762"/>
            <a:ext cx="245745" cy="2948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90CEE5D-7310-402D-86E3-CD9995B0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4187" y="5034534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575B31F-D283-4802-ABD0-ED47527C4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2764" y="5248656"/>
            <a:ext cx="327660" cy="1965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D665516-AEF4-4EE4-AABC-8173158B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5144" y="5280279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2E7F5A3-5686-4A99-ADB7-BD368D6A4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8509" y="4658868"/>
            <a:ext cx="196596" cy="3276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A0DEEC1-889E-4F00-B38D-0EE391C9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5357" y="4756023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5772EC2-5032-4A2D-A765-44719FB6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8509" y="4986528"/>
            <a:ext cx="294894" cy="1965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547B94D-CC7D-4B49-8D8D-B6D78D77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506" y="5018151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0236D33-135A-48AC-9FCD-520C34EF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5105" y="4658868"/>
            <a:ext cx="196596" cy="2948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86F94BA-D8F5-41F8-81D4-F2B72E20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1953" y="473964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4DD2EE9-0BD5-487B-8E48-DCD60E32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0424" y="5183124"/>
            <a:ext cx="294894" cy="2457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0B43946-CF07-45D6-AB51-B3ADF789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6421" y="5239321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H1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354AA0B-64DA-40BD-9E35-F53B9FFC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0208" y="4085463"/>
            <a:ext cx="294894" cy="2948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9209362-380A-4774-BD5D-F6835ABD6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6205" y="416623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5D195DA-EDC3-4FA2-8884-631DCCA1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0208" y="5478018"/>
            <a:ext cx="229362" cy="3276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C08D86E-A6BC-4748-A934-972612F4B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3439" y="5575173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R1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8E3792E-2BDC-491A-8B7C-1341867FF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2338" y="4085463"/>
            <a:ext cx="327660" cy="4914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321449A-BCE6-4958-A598-1D96B406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4718" y="4264533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W1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E6635AD-15AB-4D80-B655-DB515F40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9998" y="4085463"/>
            <a:ext cx="491490" cy="4914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C765EB6-5778-404F-ACE5-F721CF37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4293" y="4264533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F1</a:t>
            </a:r>
          </a:p>
        </p:txBody>
      </p:sp>
    </p:spTree>
    <p:extLst>
      <p:ext uri="{BB962C8B-B14F-4D97-AF65-F5344CB8AC3E}">
        <p14:creationId xmlns:p14="http://schemas.microsoft.com/office/powerpoint/2010/main" val="6105395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6EBB4DF-F6AE-4C5A-B553-E29BED8A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CD348-EDA6-4572-8EA1-6A7A21452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Планировка и игровые маршруты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71F895-019D-4282-A5C5-0866AE48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C2C061-04AD-46E0-ABC2-7D3861522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A3F1DE-EA9A-4F6D-BE66-A9FC4BDA2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857375"/>
            <a:ext cx="335280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5ABD3D-EC37-42D8-BB85-8E62228A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857375"/>
            <a:ext cx="1508760" cy="2011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3CCB97-742A-4F33-8F15-E3E551BC0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20515"/>
            <a:ext cx="1508760" cy="5867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A99F4B-6313-448F-B7D3-3B820592F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707255"/>
            <a:ext cx="150876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45CB6A-E091-440F-908B-889E7B12A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545455"/>
            <a:ext cx="150876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57057-7547-421E-B79F-09F6FBED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1857375"/>
            <a:ext cx="150876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309DBF-89CB-48C7-AC15-F413EE98D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2695575"/>
            <a:ext cx="150876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60DE3D-EECE-4DF6-9561-633F15193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3198495"/>
            <a:ext cx="1508760" cy="670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3D3F4C-C217-4807-A347-A4876CB87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4120515"/>
            <a:ext cx="1508760" cy="5867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6655FF-515C-4A0C-8703-A6FB0108D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4707255"/>
            <a:ext cx="150876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DD76E4-09D5-4682-A97E-CC06A7F4E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5545455"/>
            <a:ext cx="150876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412E09-78A6-4E5D-85A7-483B7AC9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4114" y="1874139"/>
            <a:ext cx="871728" cy="1709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C17085-33BB-4080-BAAE-73A98AF0C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8528" y="2662428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M3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FF1339-60A1-4FB8-9E75-C9E7EA16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4114" y="4724019"/>
            <a:ext cx="569976" cy="7711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91821F-F1B3-4D47-B198-690D6376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7652" y="5042916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P1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8F3B44-CF7B-498C-9BF1-8D264AF8B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8154" y="4724019"/>
            <a:ext cx="368808" cy="7376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F25DF3-CB22-49BA-84D0-2D9ED7EB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108" y="5026152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83D37F-AEE2-4273-AF32-997463E3F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962" y="4724019"/>
            <a:ext cx="2514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35B186-537C-4DAB-8248-594F0EBB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1242" y="480822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6578E7-87E3-4B08-A77F-B9CF26CA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962" y="5025771"/>
            <a:ext cx="2514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6A8BBD-FC9D-4CCB-9098-5BC95437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1242" y="5109972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4453D4-811C-4B0E-964C-E8719BD31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962" y="5327523"/>
            <a:ext cx="335280" cy="2011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0651DF-75A9-49B5-93BF-486CE92C5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3152" y="5361432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737EF4D-1AA7-454F-8082-7986E5CD2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8422" y="4724019"/>
            <a:ext cx="201168" cy="335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6E6D01-5669-46CE-9D6E-F18B7C8F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56" y="4824984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368A3C-BB71-47D6-ABB8-E8A268B4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8422" y="5059299"/>
            <a:ext cx="301752" cy="2011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CC8FF15-CC56-432A-B83D-FB430533D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7848" y="5093208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E361086-0D93-4ECB-994C-FE1FF7324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9590" y="4724019"/>
            <a:ext cx="2011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88D1B47-CBB8-4B73-B2AD-60A5AE5E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8724" y="480822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7B32D45-9EF8-4F0B-8B9E-BD76CA2C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2242" y="5260467"/>
            <a:ext cx="301752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44F7464-4F25-4B3A-B9DD-E26F52C9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1668" y="5319522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H1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61FE9E7-39EF-421A-8E78-8F56F49C2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4114" y="4137279"/>
            <a:ext cx="301752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0D2411F-B293-45BD-A493-636235E1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3540" y="422148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569134C-80AB-4999-A62A-446F507B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4114" y="5562219"/>
            <a:ext cx="234696" cy="335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F5DD82C-B75F-447E-8C54-49901CB2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0012" y="5663184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R1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AB65C49-A279-4C3F-805A-0034308CF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8154" y="4137279"/>
            <a:ext cx="33528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C1B1993-85BA-45AE-804B-C0ED8F25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344" y="4322064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W1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E2BBE5F-E1B6-4506-A8BE-BEBAC1ED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3434" y="4137279"/>
            <a:ext cx="5029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ACABCAE-A6D0-41F8-AEC0-0336D9997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444" y="4322064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F1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A7AA1A8-7D77-4AB5-B8A8-6406F0D7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6672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Помещение 20 × 25 м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Чистая высота от 5 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Общие проходы 77,0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Зоны 423,0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Итого 500 м²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67221C5-34E2-4C92-AAEB-269C62043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Колонны, двери, перекрытия и инженерия</a:t>
            </a:r>
          </a:p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проверяются по реальному объекту.</a:t>
            </a:r>
          </a:p>
        </p:txBody>
      </p:sp>
    </p:spTree>
    <p:extLst>
      <p:ext uri="{BB962C8B-B14F-4D97-AF65-F5344CB8AC3E}">
        <p14:creationId xmlns:p14="http://schemas.microsoft.com/office/powerpoint/2010/main" val="13118894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44DF8-2142-46A8-A0B8-3A787B3CC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E97C69-7B7C-44FA-8DC3-65167248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Родители остаются с комфортом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057426-E47E-426A-B584-D18056BA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ED961E-158D-49D7-8919-95FA9F05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6DBA28-61D8-4EF8-BBD2-2BDAA9A66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Мест кафе: 28</a:t>
            </a:r>
          </a:p>
          <a:p xmlns:a="http://schemas.openxmlformats.org/drawingml/2006/main">
            <a: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Рабочих мест: 6</a:t>
            </a:r>
          </a:p>
          <a:p xmlns:a="http://schemas.openxmlformats.org/drawingml/2006/main">
            <a: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12 розеточных точек</a:t>
            </a:r>
          </a:p>
          <a:p xmlns:a="http://schemas.openxmlformats.org/drawingml/2006/main">
            <a:pPr>
              <a:defRPr sz="255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Wi-Fi и шахматы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EE6B28-74AC-435C-8B0D-7542DBF5E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47875"/>
            <a:ext cx="48577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Тихая посадка рядом с игровым маршрутом.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Акустическое отделение от сцены,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свободные проходы и доступный санузел.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Рабочие места не заменяют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присмотр операторов.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2B7539-760B-4A05-8721-1C7F086AC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76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Банкетных комнат: 2. Их продажи планируются отдельно от входа и еды.</a:t>
            </a:r>
          </a:p>
        </p:txBody>
      </p:sp>
    </p:spTree>
    <p:extLst>
      <p:ext uri="{BB962C8B-B14F-4D97-AF65-F5344CB8AC3E}">
        <p14:creationId xmlns:p14="http://schemas.microsoft.com/office/powerpoint/2010/main" val="19468442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DA0F4F-2801-4ABC-B267-C50E46FF2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B8803D-C552-4043-A989-5C8760D2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Игровая основа — оборудование RR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F08C25-A96D-4B9D-81FA-A3B699D8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5E19B5-4CF3-47C1-816F-57EBB941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9671AF-18C3-4F55-8967-9262F972B8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3e15c5cf9465c"/>
          <a:stretch xmlns:a="http://schemas.openxmlformats.org/drawingml/2006/main"/>
        </p:blipFill>
        <p:spPr>
          <a:xfrm xmlns:a="http://schemas.openxmlformats.org/drawingml/2006/main">
            <a:off x="590550" y="2237804"/>
            <a:ext cx="3429000" cy="2287143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49B412-0584-472C-8BDA-0448FA5FFA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93d5e7d1b541e8"/>
          <a:stretch xmlns:a="http://schemas.openxmlformats.org/drawingml/2006/main"/>
        </p:blipFill>
        <p:spPr>
          <a:xfrm xmlns:a="http://schemas.openxmlformats.org/drawingml/2006/main">
            <a:off x="4381500" y="1952625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A5FD89-3F2F-42C1-875F-BAD4108A06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75fb7401d42d5"/>
          <a:stretch xmlns:a="http://schemas.openxmlformats.org/drawingml/2006/main"/>
        </p:blipFill>
        <p:spPr>
          <a:xfrm xmlns:a="http://schemas.openxmlformats.org/drawingml/2006/main">
            <a:off x="8334375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C56C55-AC11-40A5-A030-8FE3EBC70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000625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Pixel Battle 96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E1C5C0-D237-485A-89A1-E7BE4A7B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00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4 в ряд 2.0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A2528E-58F7-4414-A179-C2BD223C4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5000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Аэрохоккей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75D86-8F13-4D95-A602-DAF78DF46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06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Каталожные изображения. Полная спецификация и кликабельные ссылки — в техническом PDF.</a:t>
            </a:r>
          </a:p>
        </p:txBody>
      </p:sp>
    </p:spTree>
    <p:extLst>
      <p:ext uri="{BB962C8B-B14F-4D97-AF65-F5344CB8AC3E}">
        <p14:creationId xmlns:p14="http://schemas.microsoft.com/office/powerpoint/2010/main" val="4666888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47CCCD-1110-4980-9266-F57F11AA4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4FBC2E-5E1D-4DA7-A42F-77A8B35D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 зарабатывают зоны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1A276-D2B7-4B3A-ABA1-C62AAF88E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0ED7BA-C149-4318-9D6C-61095E1C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DA3B5-2DFE-400A-9F9C-DDFC7CC08335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096000"/>
                <a:gridCol w="2857500"/>
                <a:gridCol w="2019300"/>
              </a:tblGrid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Зона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Платежи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Доля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Входные билеты и свободная игра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3,11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54,1%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Технологические аттракционы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0,21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Аркады и семейные игры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0,50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8,7%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Банкетные комнаты и ведущий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0,66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11,5%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Кафе и ожидание родителей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1,11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19,3%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Платные мастер-классы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0,08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1,4%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Нейрофото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0,07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1,3%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08D013-BCE1-4F2B-BD86-AB4C0B03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Входы, праздничный пакет и еда учитываются отдельно — без повторной продажи в расчете.</a:t>
            </a:r>
          </a:p>
        </p:txBody>
      </p:sp>
    </p:spTree>
    <p:extLst>
      <p:ext uri="{BB962C8B-B14F-4D97-AF65-F5344CB8AC3E}">
        <p14:creationId xmlns:p14="http://schemas.microsoft.com/office/powerpoint/2010/main" val="6936815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16F4C-CD58-4148-AD52-917F8CD2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4609C0-7F09-4A47-AB4C-407039F1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Полный бюджет открытия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EACC82-C691-473A-BB42-D49BC7FF6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D7BF89-229E-496A-ADCA-6AB64DE64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795B7E-12CB-4AF7-A131-40A1B8573DF6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Статья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Сумма,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Оборудование RR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5.8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Доставка и монтаж: резерв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0.46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Отделка и внешнее оснащение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14.45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Непредвиденные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2.07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Депозит, реклама и оборотный запас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6.34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29.13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762B3-884E-44CF-B909-26569349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Внешнее оснащение — отдельные поставщики и сметы. Кредит и покупка здания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5325474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264958-434C-4772-887B-4A1E6CE7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0900A9-95FE-4E70-A373-24154E41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Команда и ежедневная работа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6ADA8-0ADC-48DD-B6A2-80FB119C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558C66-DF6C-4075-A068-17F2ABD81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955F8-ED32-401F-8B38-D7B4858E0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18,66 FTE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095249-50C7-43C6-ACD3-8DC7C373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Объем оплачиваемых ставок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061E2A-AE8E-4C38-82B9-3B9CAFA7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1,18 млн ₽ / мес.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09D245-BA3E-4C16-9E81-9213D3284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ФОТ gross + резерв взносов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96B3F-34D5-4E38-B72D-CD791D17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На дежурстве постов: 6.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Управление, уборка, техника и события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 дополнительному графику.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Десять учебных дней, наставник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 допуск к каждому типу оборудования.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E6F8AF-8451-4C86-9489-6DFCBB547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Зарплаты — бюджетные гипотезы для города 300 тыс. жителей; уточняются перед наймом.</a:t>
            </a:r>
          </a:p>
        </p:txBody>
      </p:sp>
    </p:spTree>
    <p:extLst>
      <p:ext uri="{BB962C8B-B14F-4D97-AF65-F5344CB8AC3E}">
        <p14:creationId xmlns:p14="http://schemas.microsoft.com/office/powerpoint/2010/main" val="1650269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33064D-61BD-4F83-93A0-28479F97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07F534-11BE-4C8C-88B6-89FFBC6CB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Какой спрос нужен для окупаемости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F645C2-CF2E-4EA7-B21D-6F204571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B30037-8729-46D6-8FF7-E99ECACA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4A44A6-B577-4BB3-97DC-4E8358FAB2ED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2857500"/>
                <a:gridCol w="3352800"/>
              </a:tblGrid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Сценарий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Входов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Срок возврата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Исходный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2 800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−30%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1 960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+25%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3 500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22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Целевой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4 152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BDE73B-4977-4F41-826E-1A5D823E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Целевой спрос получен обратным расчетом.</a:t>
            </a:r>
          </a:p>
          <a:p xmlns:a="http://schemas.openxmlformats.org/drawingml/2006/main">
            <a:pPr>
              <a:defRPr sz="21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Это требование к бизнесу, а не обещание продаж.</a:t>
            </a:r>
          </a:p>
        </p:txBody>
      </p:sp>
    </p:spTree>
    <p:extLst>
      <p:ext uri="{BB962C8B-B14F-4D97-AF65-F5344CB8AC3E}">
        <p14:creationId xmlns:p14="http://schemas.microsoft.com/office/powerpoint/2010/main" val="3527193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7D37BA-C5F2-4825-83CF-C6BF1293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CA5CA8-CDD3-4105-9E51-57032B37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Электрика: резерв и проверка паспортов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1FCC5B-F9D0-4857-A3C1-07EAE033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4A7EFA-0879-4361-82EA-EE8FB4F3D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A2972A-7939-4478-BE14-F14E27D5B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42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53,1 кВт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6A8BE3-DFE0-43E5-BA0E-8B9EBFE81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42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Ориентир запроса с резервом 25%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18914F-9FCA-4659-96DE-442BD644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429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Раздельные игровые, кухонные,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розеточные и аварийные цепи.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Сечения, защита и фазность —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только по рабочему проекту.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2142A0-7A46-4929-8C86-8A6248557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47875"/>
            <a:ext cx="4762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Мощности без паспортов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показаны как резервы.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Energy Jump: проверить напряжение.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Триколор: расхождение 60/600 Вт.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Отопление и HVAC — по ТУ объекта.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C14FCE-E46F-437E-8CC6-7B6F97C2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Монтаж и испытания — квалифицированным подрядчиком, с исполнительной документацией.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18340313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1583C2-D31C-432E-B7B9-CCBE5E2EC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914581-859B-4A32-8501-B2D93CA6D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Безопасность и эвакуация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CBEE2C-8FB2-44FD-B476-8BFE2CA0A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D4F33A-2207-4606-ABEF-288A85B8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BAE7E6-4A88-405D-AC8F-549EE581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334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Выходы и проходы</a:t>
            </a:r>
          </a:p>
          <a:p xmlns:a="http://schemas.openxmlformats.org/drawingml/2006/main">
            <a: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не занимают играми</a:t>
            </a:r>
          </a:p>
          <a:p xmlns:a="http://schemas.openxmlformats.org/drawingml/2006/main">
            <a:pPr>
              <a:defRPr sz="2700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или очередью.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B15E2B-E0FD-4F0A-BA50-A8DC44B7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Возраст и загрузка — по паспорту.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Ежедневный осмотр и журнал дефектов.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Неисправный прибор закрыт до приемки.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Ребенок передается сопровождающему.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Уборка и мойка шаров по регламенту.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5BDD17-80E3-4AE2-8B22-39D58EF5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Схема эвакуации предварительная. Нужны проверка фактических путей, дверей,</a:t>
            </a:r>
          </a:p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вместимости и действий сотрудников; на стенд эта концепция не размещается.</a:t>
            </a:r>
          </a:p>
        </p:txBody>
      </p:sp>
    </p:spTree>
    <p:extLst>
      <p:ext uri="{BB962C8B-B14F-4D97-AF65-F5344CB8AC3E}">
        <p14:creationId xmlns:p14="http://schemas.microsoft.com/office/powerpoint/2010/main" val="13403490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423A3E-0CC9-41E9-A3D1-6BB60CEC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5FFFED-6F52-4673-B07E-819581EC4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События дают повод вернуться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1063D-1A17-4BDE-AC07-421748BF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C099B-1FAF-4C76-B95D-535EFFD1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447962-A34E-4F51-88C2-B8C2C044D5B5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6191250"/>
                <a:gridCol w="3448050"/>
              </a:tblGrid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Неделя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Промо из месячного бюджета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15476E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Семейный квест + турнир навыка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Творческая мастерская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Семейная дискотека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Тематический день клуба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ADF3E8-7909-4BC4-BB3E-9948F60F2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Небольшие регулярные блоки + праздники по записи. Призы за навык и участие,</a:t>
            </a:r>
          </a:p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прозрачные правила, без денежных выигрышей. Даты проверяются тестом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6460322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2EF040-8983-4036-9C31-199C696E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5476E"/>
                </a:solidFill>
                <a:latin typeface="Arial"/>
                <a:ea typeface="Arial"/>
                <a:cs typeface="Arial"/>
              </a:rPr>
              <a:t>ROBOTIC RETAILERS · 500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9951E-6A09-4926-8909-0A90B06A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Следующий шаг — адаптация к помещению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66CA0F-556B-4613-BE96-8A626DB9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8731A0-B50F-4BB8-A5FB-9E4ED4DC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B03660-541D-45A5-A313-D6F25C56A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763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01  Помещение и рабочие проекты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02  Подтвержденный локальный спрос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03  Паспорта, поставки и монтаж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04  Штат и учебные сеансы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05  Аналитика, реклама и повторные визиты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8371CB-A072-44D7-9812-B6C122122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5476E"/>
                </a:solidFill>
                <a:latin typeface="Arial"/>
                <a:ea typeface="Arial"/>
                <a:cs typeface="Arial"/>
              </a:rPr>
              <a:t>Комплект: 6 PDF, Excel, презентация, DXF, SVG и CSV координат.</a:t>
            </a:r>
          </a:p>
          <a:p xmlns:a="http://schemas.openxmlformats.org/drawingml/2006/main">
            <a: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5476E"/>
                </a:solidFill>
                <a:latin typeface="Arial"/>
                <a:ea typeface="Arial"/>
                <a:cs typeface="Arial"/>
              </a:rPr>
              <a:t>Все игровые позиции — robotail.ru; внешних поставщиков порекомендуем.</a:t>
            </a:r>
          </a:p>
          <a:p xmlns:a="http://schemas.openxmlformats.org/drawingml/2006/main">
            <a:pPr>
              <a:defRPr sz="1725" b="0">
                <a:solidFill>
                  <a:srgbClr val="1547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5476E"/>
                </a:solidFill>
                <a:latin typeface="Arial"/>
                <a:ea typeface="Arial"/>
                <a:cs typeface="Arial"/>
              </a:rPr>
              <a:t>Срок окупаемости зависит от достижения целевого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5825633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2026-10-24T13:55:43.1850000Z</dcterms:created>
  <dcterms:modified xsi:type="dcterms:W3CDTF">2026-10-24T13:55:43.1850000Z</dcterms:modified>
</coreProperties>
</file>